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4" r:id="rId6"/>
  </p:sldMasterIdLst>
  <p:sldIdLst>
    <p:sldId id="273" r:id="rId7"/>
    <p:sldId id="269" r:id="rId8"/>
    <p:sldId id="301" r:id="rId9"/>
    <p:sldId id="297" r:id="rId10"/>
    <p:sldId id="282" r:id="rId11"/>
    <p:sldId id="283" r:id="rId12"/>
    <p:sldId id="302" r:id="rId13"/>
    <p:sldId id="303" r:id="rId14"/>
    <p:sldId id="299" r:id="rId15"/>
    <p:sldId id="304" r:id="rId16"/>
    <p:sldId id="305" r:id="rId17"/>
    <p:sldId id="281" r:id="rId18"/>
    <p:sldId id="280" r:id="rId19"/>
    <p:sldId id="289" r:id="rId20"/>
    <p:sldId id="291" r:id="rId21"/>
    <p:sldId id="296" r:id="rId22"/>
    <p:sldId id="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C2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408795-A8E2-4ED9-9A56-8017BE9949B7}" v="151" dt="2026-03-30T17:07:40.926"/>
    <p1510:client id="{D9C6DD5F-3804-65B5-D94E-7372EB5B7CF0}" v="324" dt="2026-03-30T17:07:00.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726"/>
  </p:normalViewPr>
  <p:slideViewPr>
    <p:cSldViewPr snapToGrid="0">
      <p:cViewPr>
        <p:scale>
          <a:sx n="90" d="100"/>
          <a:sy n="90" d="100"/>
        </p:scale>
        <p:origin x="355" y="67"/>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1">
    <p:spTree>
      <p:nvGrpSpPr>
        <p:cNvPr id="1" name=""/>
        <p:cNvGrpSpPr/>
        <p:nvPr/>
      </p:nvGrpSpPr>
      <p:grpSpPr>
        <a:xfrm>
          <a:off x="0" y="0"/>
          <a:ext cx="0" cy="0"/>
          <a:chOff x="0" y="0"/>
          <a:chExt cx="0" cy="0"/>
        </a:xfrm>
      </p:grpSpPr>
      <p:pic>
        <p:nvPicPr>
          <p:cNvPr id="8" name="Olin Quad background image">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5" y="-1"/>
            <a:ext cx="12180229" cy="6857999"/>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dirty="0"/>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Here • Date Here</a:t>
            </a:r>
          </a:p>
        </p:txBody>
      </p:sp>
    </p:spTree>
    <p:extLst>
      <p:ext uri="{BB962C8B-B14F-4D97-AF65-F5344CB8AC3E}">
        <p14:creationId xmlns:p14="http://schemas.microsoft.com/office/powerpoint/2010/main" val="3514229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Slide4">
    <p:spTree>
      <p:nvGrpSpPr>
        <p:cNvPr id="1" name=""/>
        <p:cNvGrpSpPr/>
        <p:nvPr/>
      </p:nvGrpSpPr>
      <p:grpSpPr>
        <a:xfrm>
          <a:off x="0" y="0"/>
          <a:ext cx="0" cy="0"/>
          <a:chOff x="0" y="0"/>
          <a:chExt cx="0" cy="0"/>
        </a:xfrm>
      </p:grpSpPr>
      <p:pic>
        <p:nvPicPr>
          <p:cNvPr id="8" name="Crawford background image" descr="Students walking around the Crawford building at night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dirty="0"/>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2191977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Slide5">
    <p:spTree>
      <p:nvGrpSpPr>
        <p:cNvPr id="1" name=""/>
        <p:cNvGrpSpPr/>
        <p:nvPr/>
      </p:nvGrpSpPr>
      <p:grpSpPr>
        <a:xfrm>
          <a:off x="0" y="0"/>
          <a:ext cx="0" cy="0"/>
          <a:chOff x="0" y="0"/>
          <a:chExt cx="0" cy="0"/>
        </a:xfrm>
      </p:grpSpPr>
      <p:pic>
        <p:nvPicPr>
          <p:cNvPr id="8" name="Panther Dining Hall background image" descr="Students walking with bicycles outside Panther Dining Hall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dirty="0"/>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1996890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Slide6">
    <p:spTree>
      <p:nvGrpSpPr>
        <p:cNvPr id="1" name=""/>
        <p:cNvGrpSpPr/>
        <p:nvPr/>
      </p:nvGrpSpPr>
      <p:grpSpPr>
        <a:xfrm>
          <a:off x="0" y="0"/>
          <a:ext cx="0" cy="0"/>
          <a:chOff x="0" y="0"/>
          <a:chExt cx="0" cy="0"/>
        </a:xfrm>
      </p:grpSpPr>
      <p:pic>
        <p:nvPicPr>
          <p:cNvPr id="8" name="L3Harris Village background image" descr="L3Harris Village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dirty="0"/>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2403658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Content1">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44AF3AA-EC56-F3EC-39B1-9577935EBB36}"/>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title</a:t>
            </a:r>
          </a:p>
        </p:txBody>
      </p:sp>
      <p:sp>
        <p:nvSpPr>
          <p:cNvPr id="3" name="Subhead">
            <a:extLst>
              <a:ext uri="{FF2B5EF4-FFF2-40B4-BE49-F238E27FC236}">
                <a16:creationId xmlns:a16="http://schemas.microsoft.com/office/drawing/2014/main" id="{F9C809B6-FB27-AC18-C5F8-C66F9CE363D9}"/>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12" name="Date">
            <a:extLst>
              <a:ext uri="{FF2B5EF4-FFF2-40B4-BE49-F238E27FC236}">
                <a16:creationId xmlns:a16="http://schemas.microsoft.com/office/drawing/2014/main" id="{63BE7AB9-AABE-24FC-EE46-4DAAC6779BE9}"/>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13" name="Footer">
            <a:extLst>
              <a:ext uri="{FF2B5EF4-FFF2-40B4-BE49-F238E27FC236}">
                <a16:creationId xmlns:a16="http://schemas.microsoft.com/office/drawing/2014/main" id="{2ED474BF-CFFF-FBD4-A29F-1C6A9A13C947}"/>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14" name="Slide number">
            <a:extLst>
              <a:ext uri="{FF2B5EF4-FFF2-40B4-BE49-F238E27FC236}">
                <a16:creationId xmlns:a16="http://schemas.microsoft.com/office/drawing/2014/main" id="{76A23DBD-260B-7D6B-A2A2-BB59940D004C}"/>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1411236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Content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A2083-CDB7-882E-956C-F6BDC8D6C4A4}"/>
              </a:ext>
            </a:extLst>
          </p:cNvPr>
          <p:cNvSpPr>
            <a:spLocks noGrp="1"/>
          </p:cNvSpPr>
          <p:nvPr>
            <p:ph type="title" hasCustomPrompt="1"/>
          </p:nvPr>
        </p:nvSpPr>
        <p:spPr>
          <a:xfrm>
            <a:off x="424347" y="365125"/>
            <a:ext cx="10013194" cy="1325563"/>
          </a:xfrm>
        </p:spPr>
        <p:txBody>
          <a:bodyPr/>
          <a:lstStyle/>
          <a:p>
            <a:r>
              <a:rPr lang="en-US" dirty="0"/>
              <a:t>Click to edit title</a:t>
            </a:r>
          </a:p>
        </p:txBody>
      </p:sp>
      <p:sp>
        <p:nvSpPr>
          <p:cNvPr id="3" name="Content">
            <a:extLst>
              <a:ext uri="{FF2B5EF4-FFF2-40B4-BE49-F238E27FC236}">
                <a16:creationId xmlns:a16="http://schemas.microsoft.com/office/drawing/2014/main" id="{067B04A2-0A6D-4C65-B1FC-8CF62F15772A}"/>
              </a:ext>
            </a:extLst>
          </p:cNvPr>
          <p:cNvSpPr>
            <a:spLocks noGrp="1"/>
          </p:cNvSpPr>
          <p:nvPr>
            <p:ph idx="1" hasCustomPrompt="1"/>
          </p:nvPr>
        </p:nvSpPr>
        <p:spPr>
          <a:xfrm>
            <a:off x="424345" y="1825625"/>
            <a:ext cx="10013195" cy="435133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a:extLst>
              <a:ext uri="{FF2B5EF4-FFF2-40B4-BE49-F238E27FC236}">
                <a16:creationId xmlns:a16="http://schemas.microsoft.com/office/drawing/2014/main" id="{792993DE-EEC8-33B2-688E-E63020B057EC}"/>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8" name="Footer">
            <a:extLst>
              <a:ext uri="{FF2B5EF4-FFF2-40B4-BE49-F238E27FC236}">
                <a16:creationId xmlns:a16="http://schemas.microsoft.com/office/drawing/2014/main" id="{3E347B79-A147-3FAF-B1DE-B2E06A25FB44}"/>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9" name="Slide number">
            <a:extLst>
              <a:ext uri="{FF2B5EF4-FFF2-40B4-BE49-F238E27FC236}">
                <a16:creationId xmlns:a16="http://schemas.microsoft.com/office/drawing/2014/main" id="{9C4DF431-F692-2C01-36FC-1886FCAA1996}"/>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2483126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Content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D191A7-0A1C-7117-4CDF-5CA4DD6B370C}"/>
              </a:ext>
            </a:extLst>
          </p:cNvPr>
          <p:cNvSpPr>
            <a:spLocks noGrp="1"/>
          </p:cNvSpPr>
          <p:nvPr>
            <p:ph type="title" hasCustomPrompt="1"/>
          </p:nvPr>
        </p:nvSpPr>
        <p:spPr>
          <a:xfrm>
            <a:off x="424346" y="365125"/>
            <a:ext cx="10013195" cy="1325563"/>
          </a:xfrm>
        </p:spPr>
        <p:txBody>
          <a:bodyPr/>
          <a:lstStyle/>
          <a:p>
            <a:r>
              <a:rPr lang="en-US" dirty="0"/>
              <a:t>Click to edit title</a:t>
            </a:r>
          </a:p>
        </p:txBody>
      </p:sp>
      <p:sp>
        <p:nvSpPr>
          <p:cNvPr id="3" name="Content 1">
            <a:extLst>
              <a:ext uri="{FF2B5EF4-FFF2-40B4-BE49-F238E27FC236}">
                <a16:creationId xmlns:a16="http://schemas.microsoft.com/office/drawing/2014/main" id="{EC3A6424-45E1-AFF4-5D76-79507F008D57}"/>
              </a:ext>
            </a:extLst>
          </p:cNvPr>
          <p:cNvSpPr>
            <a:spLocks noGrp="1"/>
          </p:cNvSpPr>
          <p:nvPr>
            <p:ph sz="half" idx="1" hasCustomPrompt="1"/>
          </p:nvPr>
        </p:nvSpPr>
        <p:spPr>
          <a:xfrm>
            <a:off x="429322" y="1825625"/>
            <a:ext cx="4871224" cy="435133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a:extLst>
              <a:ext uri="{FF2B5EF4-FFF2-40B4-BE49-F238E27FC236}">
                <a16:creationId xmlns:a16="http://schemas.microsoft.com/office/drawing/2014/main" id="{D82416D4-01EA-2648-62C6-AA2AB47F50D3}"/>
              </a:ext>
            </a:extLst>
          </p:cNvPr>
          <p:cNvSpPr>
            <a:spLocks noGrp="1"/>
          </p:cNvSpPr>
          <p:nvPr>
            <p:ph sz="half" idx="2" hasCustomPrompt="1"/>
          </p:nvPr>
        </p:nvSpPr>
        <p:spPr>
          <a:xfrm>
            <a:off x="5566317" y="1825625"/>
            <a:ext cx="4871224" cy="435133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a:extLst>
              <a:ext uri="{FF2B5EF4-FFF2-40B4-BE49-F238E27FC236}">
                <a16:creationId xmlns:a16="http://schemas.microsoft.com/office/drawing/2014/main" id="{E0242D4C-13D6-E482-6C5C-4D34A61C9364}"/>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10" name="Footer">
            <a:extLst>
              <a:ext uri="{FF2B5EF4-FFF2-40B4-BE49-F238E27FC236}">
                <a16:creationId xmlns:a16="http://schemas.microsoft.com/office/drawing/2014/main" id="{7B299372-3D0B-423D-6499-F279AFD6A8E4}"/>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11" name="Slide number">
            <a:extLst>
              <a:ext uri="{FF2B5EF4-FFF2-40B4-BE49-F238E27FC236}">
                <a16:creationId xmlns:a16="http://schemas.microsoft.com/office/drawing/2014/main" id="{2CA171CC-AB05-65D7-0658-55A7FCAB8C63}"/>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412441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Content4">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49BFADD-0C35-DD9C-16DE-B37C3931E916}"/>
              </a:ext>
            </a:extLst>
          </p:cNvPr>
          <p:cNvSpPr>
            <a:spLocks noGrp="1"/>
          </p:cNvSpPr>
          <p:nvPr>
            <p:ph type="title" hasCustomPrompt="1"/>
          </p:nvPr>
        </p:nvSpPr>
        <p:spPr>
          <a:xfrm>
            <a:off x="424346" y="365125"/>
            <a:ext cx="10013195" cy="1325563"/>
          </a:xfrm>
        </p:spPr>
        <p:txBody>
          <a:bodyPr/>
          <a:lstStyle/>
          <a:p>
            <a:r>
              <a:rPr lang="en-US" dirty="0"/>
              <a:t>Click to edit title</a:t>
            </a:r>
          </a:p>
        </p:txBody>
      </p:sp>
      <p:sp>
        <p:nvSpPr>
          <p:cNvPr id="3" name="Subhead 1">
            <a:extLst>
              <a:ext uri="{FF2B5EF4-FFF2-40B4-BE49-F238E27FC236}">
                <a16:creationId xmlns:a16="http://schemas.microsoft.com/office/drawing/2014/main" id="{E345501D-3755-B8EF-39F9-B4ABB0C92EF0}"/>
              </a:ext>
            </a:extLst>
          </p:cNvPr>
          <p:cNvSpPr>
            <a:spLocks noGrp="1"/>
          </p:cNvSpPr>
          <p:nvPr>
            <p:ph type="body" idx="1" hasCustomPrompt="1"/>
          </p:nvPr>
        </p:nvSpPr>
        <p:spPr>
          <a:xfrm>
            <a:off x="430911" y="1681163"/>
            <a:ext cx="486850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a:t>
            </a:r>
          </a:p>
        </p:txBody>
      </p:sp>
      <p:sp>
        <p:nvSpPr>
          <p:cNvPr id="4" name="Content 1">
            <a:extLst>
              <a:ext uri="{FF2B5EF4-FFF2-40B4-BE49-F238E27FC236}">
                <a16:creationId xmlns:a16="http://schemas.microsoft.com/office/drawing/2014/main" id="{806DF1C4-78BA-5EB7-81E3-7437CF77FE2F}"/>
              </a:ext>
            </a:extLst>
          </p:cNvPr>
          <p:cNvSpPr>
            <a:spLocks noGrp="1"/>
          </p:cNvSpPr>
          <p:nvPr>
            <p:ph sz="half" idx="2" hasCustomPrompt="1"/>
          </p:nvPr>
        </p:nvSpPr>
        <p:spPr>
          <a:xfrm>
            <a:off x="430911" y="2505075"/>
            <a:ext cx="4861932" cy="368458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ubhead 2">
            <a:extLst>
              <a:ext uri="{FF2B5EF4-FFF2-40B4-BE49-F238E27FC236}">
                <a16:creationId xmlns:a16="http://schemas.microsoft.com/office/drawing/2014/main" id="{80D1FFF2-C609-3A0A-4E70-0BB7D0768CCD}"/>
              </a:ext>
            </a:extLst>
          </p:cNvPr>
          <p:cNvSpPr>
            <a:spLocks noGrp="1"/>
          </p:cNvSpPr>
          <p:nvPr>
            <p:ph type="body" sz="quarter" idx="3" hasCustomPrompt="1"/>
          </p:nvPr>
        </p:nvSpPr>
        <p:spPr>
          <a:xfrm>
            <a:off x="5569042" y="1681163"/>
            <a:ext cx="486850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a:t>
            </a:r>
          </a:p>
        </p:txBody>
      </p:sp>
      <p:sp>
        <p:nvSpPr>
          <p:cNvPr id="6" name="Content 2">
            <a:extLst>
              <a:ext uri="{FF2B5EF4-FFF2-40B4-BE49-F238E27FC236}">
                <a16:creationId xmlns:a16="http://schemas.microsoft.com/office/drawing/2014/main" id="{7CD01236-414D-B49F-D8FC-7DBB486AA307}"/>
              </a:ext>
            </a:extLst>
          </p:cNvPr>
          <p:cNvSpPr>
            <a:spLocks noGrp="1"/>
          </p:cNvSpPr>
          <p:nvPr>
            <p:ph sz="quarter" idx="4" hasCustomPrompt="1"/>
          </p:nvPr>
        </p:nvSpPr>
        <p:spPr>
          <a:xfrm>
            <a:off x="5575609" y="2505075"/>
            <a:ext cx="4861932" cy="368458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a:extLst>
              <a:ext uri="{FF2B5EF4-FFF2-40B4-BE49-F238E27FC236}">
                <a16:creationId xmlns:a16="http://schemas.microsoft.com/office/drawing/2014/main" id="{AE058589-5482-F3BB-8B4F-F84CB24B1C66}"/>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10" name="Footer">
            <a:extLst>
              <a:ext uri="{FF2B5EF4-FFF2-40B4-BE49-F238E27FC236}">
                <a16:creationId xmlns:a16="http://schemas.microsoft.com/office/drawing/2014/main" id="{AEB1E2DB-DBDA-2C6B-5742-5E11A6555376}"/>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12" name="Slide number">
            <a:extLst>
              <a:ext uri="{FF2B5EF4-FFF2-40B4-BE49-F238E27FC236}">
                <a16:creationId xmlns:a16="http://schemas.microsoft.com/office/drawing/2014/main" id="{F36A2151-D4D5-3201-6E39-726323BD6149}"/>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16435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in Content5">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49BFADD-0C35-DD9C-16DE-B37C3931E916}"/>
              </a:ext>
            </a:extLst>
          </p:cNvPr>
          <p:cNvSpPr>
            <a:spLocks noGrp="1"/>
          </p:cNvSpPr>
          <p:nvPr>
            <p:ph type="title" hasCustomPrompt="1"/>
          </p:nvPr>
        </p:nvSpPr>
        <p:spPr>
          <a:xfrm>
            <a:off x="424346" y="365125"/>
            <a:ext cx="10013195" cy="1325563"/>
          </a:xfrm>
        </p:spPr>
        <p:txBody>
          <a:bodyPr/>
          <a:lstStyle/>
          <a:p>
            <a:r>
              <a:rPr lang="en-US" dirty="0"/>
              <a:t>Click to edit title</a:t>
            </a:r>
          </a:p>
        </p:txBody>
      </p:sp>
      <p:sp>
        <p:nvSpPr>
          <p:cNvPr id="3" name="Subhead 1">
            <a:extLst>
              <a:ext uri="{FF2B5EF4-FFF2-40B4-BE49-F238E27FC236}">
                <a16:creationId xmlns:a16="http://schemas.microsoft.com/office/drawing/2014/main" id="{E345501D-3755-B8EF-39F9-B4ABB0C92EF0}"/>
              </a:ext>
            </a:extLst>
          </p:cNvPr>
          <p:cNvSpPr>
            <a:spLocks noGrp="1"/>
          </p:cNvSpPr>
          <p:nvPr>
            <p:ph type="body" idx="1" hasCustomPrompt="1"/>
          </p:nvPr>
        </p:nvSpPr>
        <p:spPr>
          <a:xfrm>
            <a:off x="430910" y="1681163"/>
            <a:ext cx="322642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a:t>
            </a:r>
          </a:p>
        </p:txBody>
      </p:sp>
      <p:sp>
        <p:nvSpPr>
          <p:cNvPr id="4" name="Content 1">
            <a:extLst>
              <a:ext uri="{FF2B5EF4-FFF2-40B4-BE49-F238E27FC236}">
                <a16:creationId xmlns:a16="http://schemas.microsoft.com/office/drawing/2014/main" id="{806DF1C4-78BA-5EB7-81E3-7437CF77FE2F}"/>
              </a:ext>
            </a:extLst>
          </p:cNvPr>
          <p:cNvSpPr>
            <a:spLocks noGrp="1"/>
          </p:cNvSpPr>
          <p:nvPr>
            <p:ph sz="half" idx="2" hasCustomPrompt="1"/>
          </p:nvPr>
        </p:nvSpPr>
        <p:spPr>
          <a:xfrm>
            <a:off x="430909" y="2505075"/>
            <a:ext cx="3218711" cy="368458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2">
            <a:extLst>
              <a:ext uri="{FF2B5EF4-FFF2-40B4-BE49-F238E27FC236}">
                <a16:creationId xmlns:a16="http://schemas.microsoft.com/office/drawing/2014/main" id="{B3D56734-770D-6F30-BB2D-D8D4D11F6182}"/>
              </a:ext>
            </a:extLst>
          </p:cNvPr>
          <p:cNvSpPr>
            <a:spLocks noGrp="1"/>
          </p:cNvSpPr>
          <p:nvPr>
            <p:ph type="body" idx="13" hasCustomPrompt="1"/>
          </p:nvPr>
        </p:nvSpPr>
        <p:spPr>
          <a:xfrm>
            <a:off x="3817161" y="1681163"/>
            <a:ext cx="322642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a:t>
            </a:r>
          </a:p>
        </p:txBody>
      </p:sp>
      <p:sp>
        <p:nvSpPr>
          <p:cNvPr id="15" name="Content 2">
            <a:extLst>
              <a:ext uri="{FF2B5EF4-FFF2-40B4-BE49-F238E27FC236}">
                <a16:creationId xmlns:a16="http://schemas.microsoft.com/office/drawing/2014/main" id="{CA7B05CC-C2AB-564B-37B7-437A9CF18E9F}"/>
              </a:ext>
            </a:extLst>
          </p:cNvPr>
          <p:cNvSpPr>
            <a:spLocks noGrp="1"/>
          </p:cNvSpPr>
          <p:nvPr>
            <p:ph sz="half" idx="14" hasCustomPrompt="1"/>
          </p:nvPr>
        </p:nvSpPr>
        <p:spPr>
          <a:xfrm>
            <a:off x="3824869" y="2505075"/>
            <a:ext cx="3218712" cy="368458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head 3">
            <a:extLst>
              <a:ext uri="{FF2B5EF4-FFF2-40B4-BE49-F238E27FC236}">
                <a16:creationId xmlns:a16="http://schemas.microsoft.com/office/drawing/2014/main" id="{1F01D400-9DBE-4162-B6AB-08E7F0D8F92D}"/>
              </a:ext>
            </a:extLst>
          </p:cNvPr>
          <p:cNvSpPr>
            <a:spLocks noGrp="1"/>
          </p:cNvSpPr>
          <p:nvPr>
            <p:ph type="body" idx="15" hasCustomPrompt="1"/>
          </p:nvPr>
        </p:nvSpPr>
        <p:spPr>
          <a:xfrm>
            <a:off x="7211121" y="1681163"/>
            <a:ext cx="3226419"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a:t>
            </a:r>
          </a:p>
        </p:txBody>
      </p:sp>
      <p:sp>
        <p:nvSpPr>
          <p:cNvPr id="17" name="Content 3">
            <a:extLst>
              <a:ext uri="{FF2B5EF4-FFF2-40B4-BE49-F238E27FC236}">
                <a16:creationId xmlns:a16="http://schemas.microsoft.com/office/drawing/2014/main" id="{0ED94B6D-6048-26D8-B260-A3A9403B11AF}"/>
              </a:ext>
            </a:extLst>
          </p:cNvPr>
          <p:cNvSpPr>
            <a:spLocks noGrp="1"/>
          </p:cNvSpPr>
          <p:nvPr>
            <p:ph sz="half" idx="16" hasCustomPrompt="1"/>
          </p:nvPr>
        </p:nvSpPr>
        <p:spPr>
          <a:xfrm>
            <a:off x="7211120" y="2505075"/>
            <a:ext cx="3226420" cy="368458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a:extLst>
              <a:ext uri="{FF2B5EF4-FFF2-40B4-BE49-F238E27FC236}">
                <a16:creationId xmlns:a16="http://schemas.microsoft.com/office/drawing/2014/main" id="{C8C9BF8B-2649-1FE6-1194-69FDCEF5F724}"/>
              </a:ext>
            </a:extLst>
          </p:cNvPr>
          <p:cNvSpPr>
            <a:spLocks noGrp="1"/>
          </p:cNvSpPr>
          <p:nvPr>
            <p:ph type="body" sz="quarter" idx="17"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5" name="Footer">
            <a:extLst>
              <a:ext uri="{FF2B5EF4-FFF2-40B4-BE49-F238E27FC236}">
                <a16:creationId xmlns:a16="http://schemas.microsoft.com/office/drawing/2014/main" id="{A01AF744-62C5-C218-733E-BCE3EBC22DFE}"/>
              </a:ext>
            </a:extLst>
          </p:cNvPr>
          <p:cNvSpPr>
            <a:spLocks noGrp="1"/>
          </p:cNvSpPr>
          <p:nvPr>
            <p:ph type="body" sz="quarter" idx="18"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6" name="Slide number">
            <a:extLst>
              <a:ext uri="{FF2B5EF4-FFF2-40B4-BE49-F238E27FC236}">
                <a16:creationId xmlns:a16="http://schemas.microsoft.com/office/drawing/2014/main" id="{F771A321-2AD3-EDB3-2D27-AC37183D41AD}"/>
              </a:ext>
            </a:extLst>
          </p:cNvPr>
          <p:cNvSpPr>
            <a:spLocks noGrp="1"/>
          </p:cNvSpPr>
          <p:nvPr>
            <p:ph type="body" sz="quarter" idx="19"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2355106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Content6">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52BF76E-F317-4A50-5B65-46E102298F69}"/>
              </a:ext>
            </a:extLst>
          </p:cNvPr>
          <p:cNvSpPr>
            <a:spLocks noGrp="1"/>
          </p:cNvSpPr>
          <p:nvPr>
            <p:ph type="title" hasCustomPrompt="1"/>
          </p:nvPr>
        </p:nvSpPr>
        <p:spPr/>
        <p:txBody>
          <a:bodyPr/>
          <a:lstStyle/>
          <a:p>
            <a:r>
              <a:rPr lang="en-US" dirty="0"/>
              <a:t>Click to edit title</a:t>
            </a:r>
          </a:p>
        </p:txBody>
      </p:sp>
      <p:sp>
        <p:nvSpPr>
          <p:cNvPr id="6" name="Date">
            <a:extLst>
              <a:ext uri="{FF2B5EF4-FFF2-40B4-BE49-F238E27FC236}">
                <a16:creationId xmlns:a16="http://schemas.microsoft.com/office/drawing/2014/main" id="{B5BE35F5-49BF-EE17-0430-A7AE6C2991B9}"/>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7" name="Footer">
            <a:extLst>
              <a:ext uri="{FF2B5EF4-FFF2-40B4-BE49-F238E27FC236}">
                <a16:creationId xmlns:a16="http://schemas.microsoft.com/office/drawing/2014/main" id="{6B3B352C-35EC-497E-C54E-302C26B8542F}"/>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8" name="Slide number">
            <a:extLst>
              <a:ext uri="{FF2B5EF4-FFF2-40B4-BE49-F238E27FC236}">
                <a16:creationId xmlns:a16="http://schemas.microsoft.com/office/drawing/2014/main" id="{F8DA1D1A-3324-116D-E4FB-1567AA3E9CF2}"/>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322616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Content7">
    <p:spTree>
      <p:nvGrpSpPr>
        <p:cNvPr id="1" name=""/>
        <p:cNvGrpSpPr/>
        <p:nvPr/>
      </p:nvGrpSpPr>
      <p:grpSpPr>
        <a:xfrm>
          <a:off x="0" y="0"/>
          <a:ext cx="0" cy="0"/>
          <a:chOff x="0" y="0"/>
          <a:chExt cx="0" cy="0"/>
        </a:xfrm>
      </p:grpSpPr>
      <p:sp>
        <p:nvSpPr>
          <p:cNvPr id="5" name="Date">
            <a:extLst>
              <a:ext uri="{FF2B5EF4-FFF2-40B4-BE49-F238E27FC236}">
                <a16:creationId xmlns:a16="http://schemas.microsoft.com/office/drawing/2014/main" id="{8E89F663-E1C1-3B18-EDBB-990FB40B66A0}"/>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6" name="Footer">
            <a:extLst>
              <a:ext uri="{FF2B5EF4-FFF2-40B4-BE49-F238E27FC236}">
                <a16:creationId xmlns:a16="http://schemas.microsoft.com/office/drawing/2014/main" id="{F5518A88-C138-E2E1-5E1D-2BBD8BCAC66E}"/>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7" name="Slide number">
            <a:extLst>
              <a:ext uri="{FF2B5EF4-FFF2-40B4-BE49-F238E27FC236}">
                <a16:creationId xmlns:a16="http://schemas.microsoft.com/office/drawing/2014/main" id="{9D3B263B-2C88-56C6-C7BB-DB710BB9F72E}"/>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48565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2">
    <p:spTree>
      <p:nvGrpSpPr>
        <p:cNvPr id="1" name=""/>
        <p:cNvGrpSpPr/>
        <p:nvPr/>
      </p:nvGrpSpPr>
      <p:grpSpPr>
        <a:xfrm>
          <a:off x="0" y="0"/>
          <a:ext cx="0" cy="0"/>
          <a:chOff x="0" y="0"/>
          <a:chExt cx="0" cy="0"/>
        </a:xfrm>
      </p:grpSpPr>
      <p:pic>
        <p:nvPicPr>
          <p:cNvPr id="8" name="Airplane background image">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4" y="-1"/>
            <a:ext cx="12180231"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dirty="0"/>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Here • Date Here</a:t>
            </a:r>
          </a:p>
        </p:txBody>
      </p:sp>
    </p:spTree>
    <p:extLst>
      <p:ext uri="{BB962C8B-B14F-4D97-AF65-F5344CB8AC3E}">
        <p14:creationId xmlns:p14="http://schemas.microsoft.com/office/powerpoint/2010/main" val="289739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3">
    <p:spTree>
      <p:nvGrpSpPr>
        <p:cNvPr id="1" name=""/>
        <p:cNvGrpSpPr/>
        <p:nvPr/>
      </p:nvGrpSpPr>
      <p:grpSpPr>
        <a:xfrm>
          <a:off x="0" y="0"/>
          <a:ext cx="0" cy="0"/>
          <a:chOff x="0" y="0"/>
          <a:chExt cx="0" cy="0"/>
        </a:xfrm>
      </p:grpSpPr>
      <p:pic>
        <p:nvPicPr>
          <p:cNvPr id="8" name="Student background image" descr="Female student in a red shirt writing on a clear dry-erase board with the Florida Tech logo in the top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4" y="-1"/>
            <a:ext cx="12180231"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dirty="0"/>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Here • Date Here</a:t>
            </a:r>
          </a:p>
        </p:txBody>
      </p:sp>
    </p:spTree>
    <p:extLst>
      <p:ext uri="{BB962C8B-B14F-4D97-AF65-F5344CB8AC3E}">
        <p14:creationId xmlns:p14="http://schemas.microsoft.com/office/powerpoint/2010/main" val="259260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4">
    <p:spTree>
      <p:nvGrpSpPr>
        <p:cNvPr id="1" name=""/>
        <p:cNvGrpSpPr/>
        <p:nvPr/>
      </p:nvGrpSpPr>
      <p:grpSpPr>
        <a:xfrm>
          <a:off x="0" y="0"/>
          <a:ext cx="0" cy="0"/>
          <a:chOff x="0" y="0"/>
          <a:chExt cx="0" cy="0"/>
        </a:xfrm>
      </p:grpSpPr>
      <p:pic>
        <p:nvPicPr>
          <p:cNvPr id="8" name="Dark gray background image" descr="Dark gray abstract background with the Florida Tech logo in the top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4" y="-1"/>
            <a:ext cx="12180231" cy="6857999"/>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dirty="0"/>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Here • Date Here</a:t>
            </a:r>
          </a:p>
        </p:txBody>
      </p:sp>
    </p:spTree>
    <p:extLst>
      <p:ext uri="{BB962C8B-B14F-4D97-AF65-F5344CB8AC3E}">
        <p14:creationId xmlns:p14="http://schemas.microsoft.com/office/powerpoint/2010/main" val="152210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5">
    <p:spTree>
      <p:nvGrpSpPr>
        <p:cNvPr id="1" name=""/>
        <p:cNvGrpSpPr/>
        <p:nvPr/>
      </p:nvGrpSpPr>
      <p:grpSpPr>
        <a:xfrm>
          <a:off x="0" y="0"/>
          <a:ext cx="0" cy="0"/>
          <a:chOff x="0" y="0"/>
          <a:chExt cx="0" cy="0"/>
        </a:xfrm>
      </p:grpSpPr>
      <p:pic>
        <p:nvPicPr>
          <p:cNvPr id="8" name="Dark blue background image" descr="Dark blue abstract background with the Florida Tech logo in the top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5885" y="-1"/>
            <a:ext cx="12180229" cy="6857999"/>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4423719"/>
            <a:ext cx="8898558" cy="1271816"/>
          </a:xfrm>
        </p:spPr>
        <p:txBody>
          <a:bodyPr anchor="b"/>
          <a:lstStyle>
            <a:lvl1pPr>
              <a:defRPr sz="6000">
                <a:solidFill>
                  <a:srgbClr val="FFFFFF"/>
                </a:solidFill>
              </a:defRPr>
            </a:lvl1pPr>
          </a:lstStyle>
          <a:p>
            <a:r>
              <a:rPr lang="en-US" dirty="0"/>
              <a:t>Main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722524"/>
            <a:ext cx="8898558" cy="668338"/>
          </a:xfrm>
        </p:spPr>
        <p:txBody>
          <a:bodyPr/>
          <a:lstStyle>
            <a:lvl1pPr marL="0" indent="0">
              <a:buNone/>
              <a:defRPr sz="2400" b="1">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Here • Date Here</a:t>
            </a:r>
          </a:p>
        </p:txBody>
      </p:sp>
    </p:spTree>
    <p:extLst>
      <p:ext uri="{BB962C8B-B14F-4D97-AF65-F5344CB8AC3E}">
        <p14:creationId xmlns:p14="http://schemas.microsoft.com/office/powerpoint/2010/main" val="423318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Content3">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D191A7-0A1C-7117-4CDF-5CA4DD6B370C}"/>
              </a:ext>
            </a:extLst>
          </p:cNvPr>
          <p:cNvSpPr>
            <a:spLocks noGrp="1"/>
          </p:cNvSpPr>
          <p:nvPr>
            <p:ph type="title" hasCustomPrompt="1"/>
          </p:nvPr>
        </p:nvSpPr>
        <p:spPr>
          <a:xfrm>
            <a:off x="424346" y="365125"/>
            <a:ext cx="10013195" cy="1325563"/>
          </a:xfrm>
        </p:spPr>
        <p:txBody>
          <a:bodyPr/>
          <a:lstStyle/>
          <a:p>
            <a:r>
              <a:rPr lang="en-US" dirty="0"/>
              <a:t>Click to edit title</a:t>
            </a:r>
          </a:p>
        </p:txBody>
      </p:sp>
      <p:sp>
        <p:nvSpPr>
          <p:cNvPr id="3" name="Content 1">
            <a:extLst>
              <a:ext uri="{FF2B5EF4-FFF2-40B4-BE49-F238E27FC236}">
                <a16:creationId xmlns:a16="http://schemas.microsoft.com/office/drawing/2014/main" id="{EC3A6424-45E1-AFF4-5D76-79507F008D57}"/>
              </a:ext>
            </a:extLst>
          </p:cNvPr>
          <p:cNvSpPr>
            <a:spLocks noGrp="1"/>
          </p:cNvSpPr>
          <p:nvPr>
            <p:ph sz="half" idx="1" hasCustomPrompt="1"/>
          </p:nvPr>
        </p:nvSpPr>
        <p:spPr>
          <a:xfrm>
            <a:off x="429322" y="1825625"/>
            <a:ext cx="4871224" cy="435133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a:extLst>
              <a:ext uri="{FF2B5EF4-FFF2-40B4-BE49-F238E27FC236}">
                <a16:creationId xmlns:a16="http://schemas.microsoft.com/office/drawing/2014/main" id="{D82416D4-01EA-2648-62C6-AA2AB47F50D3}"/>
              </a:ext>
            </a:extLst>
          </p:cNvPr>
          <p:cNvSpPr>
            <a:spLocks noGrp="1"/>
          </p:cNvSpPr>
          <p:nvPr>
            <p:ph sz="half" idx="2" hasCustomPrompt="1"/>
          </p:nvPr>
        </p:nvSpPr>
        <p:spPr>
          <a:xfrm>
            <a:off x="5566317" y="1825625"/>
            <a:ext cx="4871224" cy="4351338"/>
          </a:xfrm>
        </p:spPr>
        <p:txBody>
          <a:bodyPr/>
          <a:lstStyle>
            <a:lvl1pPr>
              <a:defRPr sz="2400"/>
            </a:lvl1pPr>
            <a:lvl2pPr>
              <a:defRPr sz="2000"/>
            </a:lvl2pPr>
            <a:lvl3pPr>
              <a:defRPr sz="1800"/>
            </a:lvl3pPr>
            <a:lvl4pPr>
              <a:defRPr sz="1600"/>
            </a:lvl4pPr>
            <a:lvl5pPr>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a:extLst>
              <a:ext uri="{FF2B5EF4-FFF2-40B4-BE49-F238E27FC236}">
                <a16:creationId xmlns:a16="http://schemas.microsoft.com/office/drawing/2014/main" id="{E0242D4C-13D6-E482-6C5C-4D34A61C9364}"/>
              </a:ext>
            </a:extLst>
          </p:cNvPr>
          <p:cNvSpPr>
            <a:spLocks noGrp="1"/>
          </p:cNvSpPr>
          <p:nvPr>
            <p:ph type="body" sz="quarter" idx="13" hasCustomPrompt="1"/>
          </p:nvPr>
        </p:nvSpPr>
        <p:spPr>
          <a:xfrm>
            <a:off x="424346" y="6356350"/>
            <a:ext cx="1371600" cy="365125"/>
          </a:xfrm>
        </p:spPr>
        <p:txBody>
          <a:bodyPr anchor="ctr" anchorCtr="0">
            <a:noAutofit/>
          </a:bodyPr>
          <a:lstStyle>
            <a:lvl1pPr marL="0" indent="0">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9/12/22</a:t>
            </a:r>
          </a:p>
        </p:txBody>
      </p:sp>
      <p:sp>
        <p:nvSpPr>
          <p:cNvPr id="10" name="Footer">
            <a:extLst>
              <a:ext uri="{FF2B5EF4-FFF2-40B4-BE49-F238E27FC236}">
                <a16:creationId xmlns:a16="http://schemas.microsoft.com/office/drawing/2014/main" id="{7B299372-3D0B-423D-6499-F279AFD6A8E4}"/>
              </a:ext>
            </a:extLst>
          </p:cNvPr>
          <p:cNvSpPr>
            <a:spLocks noGrp="1"/>
          </p:cNvSpPr>
          <p:nvPr>
            <p:ph type="body" sz="quarter" idx="14" hasCustomPrompt="1"/>
          </p:nvPr>
        </p:nvSpPr>
        <p:spPr>
          <a:xfrm>
            <a:off x="2141034" y="6356350"/>
            <a:ext cx="6110868" cy="365125"/>
          </a:xfrm>
        </p:spPr>
        <p:txBody>
          <a:bodyPr anchor="ctr" anchorCtr="0">
            <a:noAutofit/>
          </a:bodyPr>
          <a:lstStyle>
            <a:lvl1pPr marL="0" indent="0" algn="ct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r>
              <a:rPr lang="en-US" dirty="0"/>
              <a:t>Footer</a:t>
            </a:r>
          </a:p>
        </p:txBody>
      </p:sp>
      <p:sp>
        <p:nvSpPr>
          <p:cNvPr id="11" name="Slide number">
            <a:extLst>
              <a:ext uri="{FF2B5EF4-FFF2-40B4-BE49-F238E27FC236}">
                <a16:creationId xmlns:a16="http://schemas.microsoft.com/office/drawing/2014/main" id="{2CA171CC-AB05-65D7-0658-55A7FCAB8C63}"/>
              </a:ext>
            </a:extLst>
          </p:cNvPr>
          <p:cNvSpPr>
            <a:spLocks noGrp="1"/>
          </p:cNvSpPr>
          <p:nvPr>
            <p:ph type="body" sz="quarter" idx="15" hasCustomPrompt="1"/>
          </p:nvPr>
        </p:nvSpPr>
        <p:spPr>
          <a:xfrm>
            <a:off x="8593873" y="6356350"/>
            <a:ext cx="1371600" cy="365125"/>
          </a:xfrm>
        </p:spPr>
        <p:txBody>
          <a:bodyPr anchor="ctr" anchorCtr="0">
            <a:noAutofit/>
          </a:bodyPr>
          <a:lstStyle>
            <a:lvl1pPr marL="0" indent="0" algn="r">
              <a:buNone/>
              <a:defRPr sz="900" b="1">
                <a:solidFill>
                  <a:schemeClr val="bg1"/>
                </a:solidFill>
              </a:defRPr>
            </a:lvl1pPr>
            <a:lvl2pPr marL="457200" indent="0">
              <a:buNone/>
              <a:defRPr sz="900" b="1">
                <a:solidFill>
                  <a:schemeClr val="bg1"/>
                </a:solidFill>
              </a:defRPr>
            </a:lvl2pPr>
            <a:lvl3pPr marL="914400" indent="0">
              <a:buNone/>
              <a:defRPr sz="900" b="1">
                <a:solidFill>
                  <a:schemeClr val="bg1"/>
                </a:solidFill>
              </a:defRPr>
            </a:lvl3pPr>
            <a:lvl4pPr marL="1371600" indent="0">
              <a:buNone/>
              <a:defRPr sz="900" b="1">
                <a:solidFill>
                  <a:schemeClr val="bg1"/>
                </a:solidFill>
              </a:defRPr>
            </a:lvl4pPr>
            <a:lvl5pPr marL="1828800" indent="0">
              <a:buNone/>
              <a:defRPr sz="900" b="1">
                <a:solidFill>
                  <a:schemeClr val="bg1"/>
                </a:solidFill>
              </a:defRPr>
            </a:lvl5pPr>
          </a:lstStyle>
          <a:p>
            <a:pPr lvl="0"/>
            <a:fld id="{16AC5463-DF5D-DA4C-8C3C-4C4FCB2A7189}" type="slidenum">
              <a:rPr lang="en-US" smtClean="0"/>
              <a:t>‹#›</a:t>
            </a:fld>
            <a:endParaRPr lang="en-US" dirty="0"/>
          </a:p>
        </p:txBody>
      </p:sp>
    </p:spTree>
    <p:extLst>
      <p:ext uri="{BB962C8B-B14F-4D97-AF65-F5344CB8AC3E}">
        <p14:creationId xmlns:p14="http://schemas.microsoft.com/office/powerpoint/2010/main" val="231909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Slide1">
    <p:spTree>
      <p:nvGrpSpPr>
        <p:cNvPr id="1" name=""/>
        <p:cNvGrpSpPr/>
        <p:nvPr/>
      </p:nvGrpSpPr>
      <p:grpSpPr>
        <a:xfrm>
          <a:off x="0" y="0"/>
          <a:ext cx="0" cy="0"/>
          <a:chOff x="0" y="0"/>
          <a:chExt cx="0" cy="0"/>
        </a:xfrm>
      </p:grpSpPr>
      <p:pic>
        <p:nvPicPr>
          <p:cNvPr id="8" name="Panther statue background image" descr="Panther statue in the Panther Plaza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dirty="0"/>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162500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Slide2">
    <p:spTree>
      <p:nvGrpSpPr>
        <p:cNvPr id="1" name=""/>
        <p:cNvGrpSpPr/>
        <p:nvPr/>
      </p:nvGrpSpPr>
      <p:grpSpPr>
        <a:xfrm>
          <a:off x="0" y="0"/>
          <a:ext cx="0" cy="0"/>
          <a:chOff x="0" y="0"/>
          <a:chExt cx="0" cy="0"/>
        </a:xfrm>
      </p:grpSpPr>
      <p:pic>
        <p:nvPicPr>
          <p:cNvPr id="8" name="Life Sciences background image" descr="Olin Life Sciences building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dirty="0"/>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815052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Slide3">
    <p:spTree>
      <p:nvGrpSpPr>
        <p:cNvPr id="1" name=""/>
        <p:cNvGrpSpPr/>
        <p:nvPr/>
      </p:nvGrpSpPr>
      <p:grpSpPr>
        <a:xfrm>
          <a:off x="0" y="0"/>
          <a:ext cx="0" cy="0"/>
          <a:chOff x="0" y="0"/>
          <a:chExt cx="0" cy="0"/>
        </a:xfrm>
      </p:grpSpPr>
      <p:pic>
        <p:nvPicPr>
          <p:cNvPr id="8" name="Evans Library background image" descr="Students walking to and from Evans Library with a red bar along the bottom and the Florida Tech logo in the bottom right corner.">
            <a:extLst>
              <a:ext uri="{FF2B5EF4-FFF2-40B4-BE49-F238E27FC236}">
                <a16:creationId xmlns:a16="http://schemas.microsoft.com/office/drawing/2014/main" id="{E94E1746-7DC3-80FC-2A71-6DB2EE657B03}"/>
              </a:ext>
            </a:extLst>
          </p:cNvPr>
          <p:cNvPicPr>
            <a:picLocks noChangeAspect="1"/>
          </p:cNvPicPr>
          <p:nvPr userDrawn="1"/>
        </p:nvPicPr>
        <p:blipFill>
          <a:blip r:embed="rId2"/>
          <a:srcRect/>
          <a:stretch/>
        </p:blipFill>
        <p:spPr>
          <a:xfrm>
            <a:off x="0" y="-1"/>
            <a:ext cx="12192000" cy="6858000"/>
          </a:xfrm>
          <a:prstGeom prst="rect">
            <a:avLst/>
          </a:prstGeom>
        </p:spPr>
      </p:pic>
      <p:sp>
        <p:nvSpPr>
          <p:cNvPr id="2" name="Title">
            <a:extLst>
              <a:ext uri="{FF2B5EF4-FFF2-40B4-BE49-F238E27FC236}">
                <a16:creationId xmlns:a16="http://schemas.microsoft.com/office/drawing/2014/main" id="{07FB3338-5FD9-C726-8517-B2C6A4500876}"/>
              </a:ext>
            </a:extLst>
          </p:cNvPr>
          <p:cNvSpPr>
            <a:spLocks noGrp="1"/>
          </p:cNvSpPr>
          <p:nvPr>
            <p:ph type="title" hasCustomPrompt="1"/>
          </p:nvPr>
        </p:nvSpPr>
        <p:spPr>
          <a:xfrm>
            <a:off x="424346" y="5040922"/>
            <a:ext cx="8898558" cy="853903"/>
          </a:xfrm>
        </p:spPr>
        <p:txBody>
          <a:bodyPr anchor="b">
            <a:normAutofit/>
          </a:bodyPr>
          <a:lstStyle>
            <a:lvl1pPr>
              <a:defRPr sz="5000">
                <a:solidFill>
                  <a:schemeClr val="tx1">
                    <a:lumMod val="75000"/>
                    <a:lumOff val="25000"/>
                  </a:schemeClr>
                </a:solidFill>
              </a:defRPr>
            </a:lvl1pPr>
          </a:lstStyle>
          <a:p>
            <a:r>
              <a:rPr lang="en-US" dirty="0"/>
              <a:t>Section Title</a:t>
            </a:r>
          </a:p>
        </p:txBody>
      </p:sp>
      <p:sp>
        <p:nvSpPr>
          <p:cNvPr id="3" name="Subhead">
            <a:extLst>
              <a:ext uri="{FF2B5EF4-FFF2-40B4-BE49-F238E27FC236}">
                <a16:creationId xmlns:a16="http://schemas.microsoft.com/office/drawing/2014/main" id="{62C9BD5E-91C8-63D2-F41C-EDFE9012D5EC}"/>
              </a:ext>
            </a:extLst>
          </p:cNvPr>
          <p:cNvSpPr>
            <a:spLocks noGrp="1"/>
          </p:cNvSpPr>
          <p:nvPr>
            <p:ph type="body" idx="1" hasCustomPrompt="1"/>
          </p:nvPr>
        </p:nvSpPr>
        <p:spPr>
          <a:xfrm>
            <a:off x="424346" y="5921815"/>
            <a:ext cx="8898558" cy="455539"/>
          </a:xfrm>
        </p:spPr>
        <p:txBody>
          <a:bodyPr>
            <a:normAutofit/>
          </a:bodyPr>
          <a:lstStyle>
            <a:lvl1pPr marL="0" indent="0">
              <a:buNone/>
              <a:defRPr sz="2000" b="1">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2153611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B231E-C2F6-47CC-B7F3-FDCAF3525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B0F1814F-F224-3B90-9A08-6A1EACFA5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37C4F73-D590-E5D1-4E07-785BEA7C70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7F0ECAB-FEFE-D941-AB9D-F55F196C85F7}" type="datetimeFigureOut">
              <a:rPr lang="en-US" smtClean="0"/>
              <a:pPr/>
              <a:t>3/30/2026</a:t>
            </a:fld>
            <a:endParaRPr lang="en-US" dirty="0"/>
          </a:p>
        </p:txBody>
      </p:sp>
      <p:sp>
        <p:nvSpPr>
          <p:cNvPr id="5" name="Footer Placeholder 4">
            <a:extLst>
              <a:ext uri="{FF2B5EF4-FFF2-40B4-BE49-F238E27FC236}">
                <a16:creationId xmlns:a16="http://schemas.microsoft.com/office/drawing/2014/main" id="{9C62360F-6D2E-B15C-E6EA-CF68A3CA7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10127B9F-0145-F2D0-0E61-5FEBD3B8F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BF8CA1A8-CFEC-5841-9DE3-369D5D77D83F}" type="slidenum">
              <a:rPr lang="en-US" smtClean="0"/>
              <a:pPr/>
              <a:t>‹#›</a:t>
            </a:fld>
            <a:endParaRPr lang="en-US" dirty="0"/>
          </a:p>
        </p:txBody>
      </p:sp>
    </p:spTree>
    <p:extLst>
      <p:ext uri="{BB962C8B-B14F-4D97-AF65-F5344CB8AC3E}">
        <p14:creationId xmlns:p14="http://schemas.microsoft.com/office/powerpoint/2010/main" val="1797517741"/>
      </p:ext>
    </p:extLst>
  </p:cSld>
  <p:clrMap bg1="lt1" tx1="dk1" bg2="lt2" tx2="dk2" accent1="accent1" accent2="accent2" accent3="accent3" accent4="accent4" accent5="accent5" accent6="accent6" hlink="hlink" folHlink="folHlink"/>
  <p:sldLayoutIdLst>
    <p:sldLayoutId id="2147483651" r:id="rId1"/>
    <p:sldLayoutId id="2147483672" r:id="rId2"/>
    <p:sldLayoutId id="2147483673"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B231E-C2F6-47CC-B7F3-FDCAF3525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B0F1814F-F224-3B90-9A08-6A1EACFA5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37C4F73-D590-E5D1-4E07-785BEA7C70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7F0ECAB-FEFE-D941-AB9D-F55F196C85F7}" type="datetimeFigureOut">
              <a:rPr lang="en-US" smtClean="0"/>
              <a:pPr/>
              <a:t>3/30/2026</a:t>
            </a:fld>
            <a:endParaRPr lang="en-US" dirty="0"/>
          </a:p>
        </p:txBody>
      </p:sp>
      <p:sp>
        <p:nvSpPr>
          <p:cNvPr id="5" name="Footer Placeholder 4">
            <a:extLst>
              <a:ext uri="{FF2B5EF4-FFF2-40B4-BE49-F238E27FC236}">
                <a16:creationId xmlns:a16="http://schemas.microsoft.com/office/drawing/2014/main" id="{9C62360F-6D2E-B15C-E6EA-CF68A3CA7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10127B9F-0145-F2D0-0E61-5FEBD3B8F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BF8CA1A8-CFEC-5841-9DE3-369D5D77D83F}" type="slidenum">
              <a:rPr lang="en-US" smtClean="0"/>
              <a:pPr/>
              <a:t>‹#›</a:t>
            </a:fld>
            <a:endParaRPr lang="en-US" dirty="0"/>
          </a:p>
        </p:txBody>
      </p:sp>
    </p:spTree>
    <p:extLst>
      <p:ext uri="{BB962C8B-B14F-4D97-AF65-F5344CB8AC3E}">
        <p14:creationId xmlns:p14="http://schemas.microsoft.com/office/powerpoint/2010/main" val="3701427696"/>
      </p:ext>
    </p:extLst>
  </p:cSld>
  <p:clrMap bg1="lt1" tx1="dk1" bg2="lt2" tx2="dk2" accent1="accent1" accent2="accent2" accent3="accent3" accent4="accent4" accent5="accent5" accent6="accent6" hlink="hlink" folHlink="folHlink"/>
  <p:sldLayoutIdLst>
    <p:sldLayoutId id="2147483663" r:id="rId1"/>
    <p:sldLayoutId id="2147483698" r:id="rId2"/>
    <p:sldLayoutId id="2147483699" r:id="rId3"/>
    <p:sldLayoutId id="2147483700" r:id="rId4"/>
    <p:sldLayoutId id="2147483701" r:id="rId5"/>
    <p:sldLayoutId id="2147483702" r:id="rId6"/>
  </p:sldLayoutIdLst>
  <p:txStyles>
    <p:titleStyle>
      <a:lvl1pPr algn="l" defTabSz="914400" rtl="0" eaLnBrk="1" latinLnBrk="0" hangingPunct="1">
        <a:lnSpc>
          <a:spcPct val="90000"/>
        </a:lnSpc>
        <a:spcBef>
          <a:spcPct val="0"/>
        </a:spcBef>
        <a:buNone/>
        <a:defRPr sz="4400" kern="120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Light gray background image" descr="Light gray abstract background with a red bar along the bottom and the Florida Tech logo in the bottom right corner.">
            <a:extLst>
              <a:ext uri="{FF2B5EF4-FFF2-40B4-BE49-F238E27FC236}">
                <a16:creationId xmlns:a16="http://schemas.microsoft.com/office/drawing/2014/main" id="{7B362369-2587-FEF7-019A-3846A5A9D11D}"/>
              </a:ext>
            </a:extLst>
          </p:cNvPr>
          <p:cNvPicPr>
            <a:picLocks noChangeAspect="1"/>
          </p:cNvPicPr>
          <p:nvPr userDrawn="1"/>
        </p:nvPicPr>
        <p:blipFill>
          <a:blip r:embed="rId9"/>
          <a:stretch>
            <a:fill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6E6B231E-C2F6-47CC-B7F3-FDCAF3525CE9}"/>
              </a:ext>
            </a:extLst>
          </p:cNvPr>
          <p:cNvSpPr>
            <a:spLocks noGrp="1"/>
          </p:cNvSpPr>
          <p:nvPr>
            <p:ph type="title"/>
          </p:nvPr>
        </p:nvSpPr>
        <p:spPr>
          <a:xfrm>
            <a:off x="424346" y="365125"/>
            <a:ext cx="10013195"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a:extLst>
              <a:ext uri="{FF2B5EF4-FFF2-40B4-BE49-F238E27FC236}">
                <a16:creationId xmlns:a16="http://schemas.microsoft.com/office/drawing/2014/main" id="{B0F1814F-F224-3B90-9A08-6A1EACFA5D43}"/>
              </a:ext>
            </a:extLst>
          </p:cNvPr>
          <p:cNvSpPr>
            <a:spLocks noGrp="1"/>
          </p:cNvSpPr>
          <p:nvPr>
            <p:ph type="body" idx="1"/>
          </p:nvPr>
        </p:nvSpPr>
        <p:spPr>
          <a:xfrm>
            <a:off x="424346" y="1825625"/>
            <a:ext cx="10013195" cy="4351338"/>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37C4F73-D590-E5D1-4E07-785BEA7C7039}"/>
              </a:ext>
            </a:extLst>
          </p:cNvPr>
          <p:cNvSpPr>
            <a:spLocks noGrp="1"/>
          </p:cNvSpPr>
          <p:nvPr>
            <p:ph type="dt" sz="half" idx="2"/>
          </p:nvPr>
        </p:nvSpPr>
        <p:spPr>
          <a:xfrm>
            <a:off x="424346" y="6356350"/>
            <a:ext cx="1371600" cy="365125"/>
          </a:xfrm>
          <a:prstGeom prst="rect">
            <a:avLst/>
          </a:prstGeom>
        </p:spPr>
        <p:txBody>
          <a:bodyPr vert="horz" lIns="91440" tIns="45720" rIns="91440" bIns="45720" rtlCol="0" anchor="ctr"/>
          <a:lstStyle>
            <a:lvl1pPr algn="l">
              <a:defRPr sz="9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F7F0ECAB-FEFE-D941-AB9D-F55F196C85F7}" type="datetimeFigureOut">
              <a:rPr lang="en-US" smtClean="0"/>
              <a:pPr/>
              <a:t>3/30/2026</a:t>
            </a:fld>
            <a:endParaRPr lang="en-US" dirty="0"/>
          </a:p>
        </p:txBody>
      </p:sp>
      <p:sp>
        <p:nvSpPr>
          <p:cNvPr id="5" name="Footer Placeholder 4">
            <a:extLst>
              <a:ext uri="{FF2B5EF4-FFF2-40B4-BE49-F238E27FC236}">
                <a16:creationId xmlns:a16="http://schemas.microsoft.com/office/drawing/2014/main" id="{9C62360F-6D2E-B15C-E6EA-CF68A3CA738C}"/>
              </a:ext>
            </a:extLst>
          </p:cNvPr>
          <p:cNvSpPr>
            <a:spLocks noGrp="1"/>
          </p:cNvSpPr>
          <p:nvPr>
            <p:ph type="ftr" sz="quarter" idx="3"/>
          </p:nvPr>
        </p:nvSpPr>
        <p:spPr>
          <a:xfrm>
            <a:off x="2141034" y="6356350"/>
            <a:ext cx="6110868" cy="365125"/>
          </a:xfrm>
          <a:prstGeom prst="rect">
            <a:avLst/>
          </a:prstGeom>
        </p:spPr>
        <p:txBody>
          <a:bodyPr vert="horz" lIns="91440" tIns="45720" rIns="91440" bIns="45720" rtlCol="0" anchor="ctr"/>
          <a:lstStyle>
            <a:lvl1pPr algn="ctr">
              <a:defRPr sz="9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6" name="Slide Number Placeholder 5">
            <a:extLst>
              <a:ext uri="{FF2B5EF4-FFF2-40B4-BE49-F238E27FC236}">
                <a16:creationId xmlns:a16="http://schemas.microsoft.com/office/drawing/2014/main" id="{10127B9F-0145-F2D0-0E61-5FEBD3B8F181}"/>
              </a:ext>
            </a:extLst>
          </p:cNvPr>
          <p:cNvSpPr>
            <a:spLocks noGrp="1"/>
          </p:cNvSpPr>
          <p:nvPr>
            <p:ph type="sldNum" sz="quarter" idx="4"/>
          </p:nvPr>
        </p:nvSpPr>
        <p:spPr>
          <a:xfrm>
            <a:off x="8593873" y="6356350"/>
            <a:ext cx="1371600" cy="365125"/>
          </a:xfrm>
          <a:prstGeom prst="rect">
            <a:avLst/>
          </a:prstGeom>
        </p:spPr>
        <p:txBody>
          <a:bodyPr vert="horz" lIns="91440" tIns="45720" rIns="91440" bIns="45720" rtlCol="0" anchor="ctr"/>
          <a:lstStyle>
            <a:lvl1pPr algn="r">
              <a:defRPr sz="9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F8CA1A8-CFEC-5841-9DE3-369D5D77D83F}" type="slidenum">
              <a:rPr lang="en-US" smtClean="0"/>
              <a:pPr/>
              <a:t>‹#›</a:t>
            </a:fld>
            <a:endParaRPr lang="en-US" dirty="0"/>
          </a:p>
        </p:txBody>
      </p:sp>
    </p:spTree>
    <p:extLst>
      <p:ext uri="{BB962C8B-B14F-4D97-AF65-F5344CB8AC3E}">
        <p14:creationId xmlns:p14="http://schemas.microsoft.com/office/powerpoint/2010/main" val="32797631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4" r:id="rId5"/>
    <p:sldLayoutId id="2147483680" r:id="rId6"/>
    <p:sldLayoutId id="2147483681" r:id="rId7"/>
  </p:sldLayoutIdLst>
  <p:txStyles>
    <p:titleStyle>
      <a:lvl1pPr algn="l" defTabSz="914400" rtl="0" eaLnBrk="1" latinLnBrk="0" hangingPunct="1">
        <a:lnSpc>
          <a:spcPct val="90000"/>
        </a:lnSpc>
        <a:spcBef>
          <a:spcPct val="0"/>
        </a:spcBef>
        <a:buNone/>
        <a:defRPr sz="4400" kern="1200">
          <a:solidFill>
            <a:schemeClr val="accent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smueller2023@my.fit.edu" TargetMode="External"/><Relationship Id="rId2" Type="http://schemas.openxmlformats.org/officeDocument/2006/relationships/hyperlink" Target="mailto:moreno2023@my.fit.edu" TargetMode="External"/><Relationship Id="rId1" Type="http://schemas.openxmlformats.org/officeDocument/2006/relationships/slideLayout" Target="../slideLayouts/slideLayout16.xml"/><Relationship Id="rId5" Type="http://schemas.openxmlformats.org/officeDocument/2006/relationships/hyperlink" Target="mailto:hohlmann@fit.edu" TargetMode="External"/><Relationship Id="rId4" Type="http://schemas.openxmlformats.org/officeDocument/2006/relationships/hyperlink" Target="mailto:piapozzuto2015@my.fit.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DF1F-1E2B-89C1-31E2-6D711C32E147}"/>
              </a:ext>
            </a:extLst>
          </p:cNvPr>
          <p:cNvSpPr>
            <a:spLocks noGrp="1"/>
          </p:cNvSpPr>
          <p:nvPr>
            <p:ph type="title"/>
          </p:nvPr>
        </p:nvSpPr>
        <p:spPr/>
        <p:txBody>
          <a:bodyPr>
            <a:normAutofit fontScale="90000"/>
          </a:bodyPr>
          <a:lstStyle/>
          <a:p>
            <a:r>
              <a:rPr lang="en-US" b="1" dirty="0"/>
              <a:t>Mapping for a Cylindrical Micro-Resistive Well Detector</a:t>
            </a:r>
            <a:endParaRPr lang="en-US" dirty="0"/>
          </a:p>
        </p:txBody>
      </p:sp>
      <p:sp>
        <p:nvSpPr>
          <p:cNvPr id="5" name="Text Placeholder 4">
            <a:extLst>
              <a:ext uri="{FF2B5EF4-FFF2-40B4-BE49-F238E27FC236}">
                <a16:creationId xmlns:a16="http://schemas.microsoft.com/office/drawing/2014/main" id="{5D67E6C5-3312-FF22-EE1D-BA0470378F72}"/>
              </a:ext>
            </a:extLst>
          </p:cNvPr>
          <p:cNvSpPr>
            <a:spLocks noGrp="1"/>
          </p:cNvSpPr>
          <p:nvPr>
            <p:ph type="body" idx="1"/>
          </p:nvPr>
        </p:nvSpPr>
        <p:spPr/>
        <p:txBody>
          <a:bodyPr/>
          <a:lstStyle/>
          <a:p>
            <a:r>
              <a:rPr lang="en-US" dirty="0"/>
              <a:t>Milestone 2</a:t>
            </a:r>
          </a:p>
        </p:txBody>
      </p:sp>
      <p:pic>
        <p:nvPicPr>
          <p:cNvPr id="10" name="Picture 9">
            <a:extLst>
              <a:ext uri="{FF2B5EF4-FFF2-40B4-BE49-F238E27FC236}">
                <a16:creationId xmlns:a16="http://schemas.microsoft.com/office/drawing/2014/main" id="{714C41C3-D70A-21B2-91EA-1BD947FDE455}"/>
              </a:ext>
            </a:extLst>
          </p:cNvPr>
          <p:cNvPicPr>
            <a:picLocks noChangeAspect="1"/>
          </p:cNvPicPr>
          <p:nvPr/>
        </p:nvPicPr>
        <p:blipFill>
          <a:blip r:embed="rId2"/>
          <a:stretch>
            <a:fillRect/>
          </a:stretch>
        </p:blipFill>
        <p:spPr>
          <a:xfrm>
            <a:off x="817177" y="467138"/>
            <a:ext cx="6830378" cy="3277057"/>
          </a:xfrm>
          <a:prstGeom prst="rect">
            <a:avLst/>
          </a:prstGeom>
        </p:spPr>
      </p:pic>
    </p:spTree>
    <p:extLst>
      <p:ext uri="{BB962C8B-B14F-4D97-AF65-F5344CB8AC3E}">
        <p14:creationId xmlns:p14="http://schemas.microsoft.com/office/powerpoint/2010/main" val="425801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2D3C1-D4C3-618E-455A-537CEF9B5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A8E3C0-72EA-F9AB-9434-957B378A8D49}"/>
              </a:ext>
            </a:extLst>
          </p:cNvPr>
          <p:cNvSpPr>
            <a:spLocks noGrp="1"/>
          </p:cNvSpPr>
          <p:nvPr>
            <p:ph type="title"/>
          </p:nvPr>
        </p:nvSpPr>
        <p:spPr>
          <a:xfrm>
            <a:off x="433055" y="365125"/>
            <a:ext cx="10013195" cy="1325563"/>
          </a:xfrm>
        </p:spPr>
        <p:txBody>
          <a:bodyPr/>
          <a:lstStyle/>
          <a:p>
            <a:r>
              <a:rPr lang="en-US" dirty="0"/>
              <a:t>Milestone 3 Tasks</a:t>
            </a:r>
          </a:p>
        </p:txBody>
      </p:sp>
      <p:sp>
        <p:nvSpPr>
          <p:cNvPr id="5" name="Content Placeholder 4">
            <a:extLst>
              <a:ext uri="{FF2B5EF4-FFF2-40B4-BE49-F238E27FC236}">
                <a16:creationId xmlns:a16="http://schemas.microsoft.com/office/drawing/2014/main" id="{4AFD473C-C503-8E60-7703-CB108D07238D}"/>
              </a:ext>
            </a:extLst>
          </p:cNvPr>
          <p:cNvSpPr>
            <a:spLocks noGrp="1"/>
          </p:cNvSpPr>
          <p:nvPr>
            <p:ph sz="half" idx="1"/>
          </p:nvPr>
        </p:nvSpPr>
        <p:spPr>
          <a:xfrm>
            <a:off x="433055" y="2141537"/>
            <a:ext cx="4871224" cy="4351338"/>
          </a:xfrm>
        </p:spPr>
        <p:txBody>
          <a:bodyPr/>
          <a:lstStyle/>
          <a:p>
            <a:r>
              <a:rPr lang="en-US" dirty="0"/>
              <a:t>Generate cylindrical mapping functions</a:t>
            </a:r>
          </a:p>
          <a:p>
            <a:endParaRPr lang="en-US" dirty="0"/>
          </a:p>
          <a:p>
            <a:pPr>
              <a:buFont typeface="Wingdings" panose="05000000000000000000" pitchFamily="2" charset="2"/>
              <a:buChar char="Ø"/>
            </a:pPr>
            <a:r>
              <a:rPr lang="en-US" dirty="0"/>
              <a:t>Resolution plots for cylindrical detector data</a:t>
            </a:r>
          </a:p>
          <a:p>
            <a:endParaRPr lang="en-US" dirty="0"/>
          </a:p>
          <a:p>
            <a:r>
              <a:rPr lang="en-US" dirty="0"/>
              <a:t>Validate cylindrical plots against tracker plots </a:t>
            </a:r>
          </a:p>
          <a:p>
            <a:endParaRPr lang="en-US" dirty="0"/>
          </a:p>
        </p:txBody>
      </p:sp>
      <p:pic>
        <p:nvPicPr>
          <p:cNvPr id="3" name="Picture 2">
            <a:extLst>
              <a:ext uri="{FF2B5EF4-FFF2-40B4-BE49-F238E27FC236}">
                <a16:creationId xmlns:a16="http://schemas.microsoft.com/office/drawing/2014/main" id="{A07DA3E3-9325-C38F-85EE-78447AAF8DA8}"/>
              </a:ext>
            </a:extLst>
          </p:cNvPr>
          <p:cNvPicPr>
            <a:picLocks noChangeAspect="1"/>
          </p:cNvPicPr>
          <p:nvPr/>
        </p:nvPicPr>
        <p:blipFill>
          <a:blip r:embed="rId2"/>
          <a:stretch>
            <a:fillRect/>
          </a:stretch>
        </p:blipFill>
        <p:spPr>
          <a:xfrm>
            <a:off x="5226741" y="955565"/>
            <a:ext cx="5711125" cy="4276835"/>
          </a:xfrm>
          <a:prstGeom prst="rect">
            <a:avLst/>
          </a:prstGeom>
        </p:spPr>
      </p:pic>
    </p:spTree>
    <p:extLst>
      <p:ext uri="{BB962C8B-B14F-4D97-AF65-F5344CB8AC3E}">
        <p14:creationId xmlns:p14="http://schemas.microsoft.com/office/powerpoint/2010/main" val="881528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B5B8-3B97-2D6F-4A3E-B9BFFC52F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73116-9A8B-01F8-5D61-432A13A10545}"/>
              </a:ext>
            </a:extLst>
          </p:cNvPr>
          <p:cNvSpPr>
            <a:spLocks noGrp="1"/>
          </p:cNvSpPr>
          <p:nvPr>
            <p:ph type="title"/>
          </p:nvPr>
        </p:nvSpPr>
        <p:spPr>
          <a:xfrm>
            <a:off x="433055" y="365125"/>
            <a:ext cx="10013195" cy="1325563"/>
          </a:xfrm>
        </p:spPr>
        <p:txBody>
          <a:bodyPr/>
          <a:lstStyle/>
          <a:p>
            <a:r>
              <a:rPr lang="en-US" dirty="0"/>
              <a:t>Milestone 3 Tasks</a:t>
            </a:r>
          </a:p>
        </p:txBody>
      </p:sp>
      <p:sp>
        <p:nvSpPr>
          <p:cNvPr id="5" name="Content Placeholder 4">
            <a:extLst>
              <a:ext uri="{FF2B5EF4-FFF2-40B4-BE49-F238E27FC236}">
                <a16:creationId xmlns:a16="http://schemas.microsoft.com/office/drawing/2014/main" id="{43C4F760-0A24-C4A5-2550-221EA3F4AED0}"/>
              </a:ext>
            </a:extLst>
          </p:cNvPr>
          <p:cNvSpPr>
            <a:spLocks noGrp="1"/>
          </p:cNvSpPr>
          <p:nvPr>
            <p:ph sz="half" idx="1"/>
          </p:nvPr>
        </p:nvSpPr>
        <p:spPr>
          <a:xfrm>
            <a:off x="433055" y="2141537"/>
            <a:ext cx="4871224" cy="4351338"/>
          </a:xfrm>
        </p:spPr>
        <p:txBody>
          <a:bodyPr/>
          <a:lstStyle/>
          <a:p>
            <a:r>
              <a:rPr lang="en-US" dirty="0"/>
              <a:t>Generate cylindrical mapping functions</a:t>
            </a:r>
          </a:p>
          <a:p>
            <a:endParaRPr lang="en-US" dirty="0"/>
          </a:p>
          <a:p>
            <a:r>
              <a:rPr lang="en-US" dirty="0"/>
              <a:t>Resolution plots for cylindrical detector data</a:t>
            </a:r>
          </a:p>
          <a:p>
            <a:endParaRPr lang="en-US" dirty="0"/>
          </a:p>
          <a:p>
            <a:pPr>
              <a:buFont typeface="Wingdings" panose="05000000000000000000" pitchFamily="2" charset="2"/>
              <a:buChar char="Ø"/>
            </a:pPr>
            <a:r>
              <a:rPr lang="en-US" dirty="0"/>
              <a:t>Validate cylindrical plots against tracker plots </a:t>
            </a:r>
          </a:p>
          <a:p>
            <a:endParaRPr lang="en-US" dirty="0"/>
          </a:p>
        </p:txBody>
      </p:sp>
      <p:pic>
        <p:nvPicPr>
          <p:cNvPr id="4" name="Picture 3">
            <a:extLst>
              <a:ext uri="{FF2B5EF4-FFF2-40B4-BE49-F238E27FC236}">
                <a16:creationId xmlns:a16="http://schemas.microsoft.com/office/drawing/2014/main" id="{1013C7E1-230D-626D-F706-D65B3EE45F69}"/>
              </a:ext>
            </a:extLst>
          </p:cNvPr>
          <p:cNvPicPr>
            <a:picLocks noChangeAspect="1"/>
          </p:cNvPicPr>
          <p:nvPr/>
        </p:nvPicPr>
        <p:blipFill>
          <a:blip r:embed="rId2"/>
          <a:stretch>
            <a:fillRect/>
          </a:stretch>
        </p:blipFill>
        <p:spPr>
          <a:xfrm>
            <a:off x="4779345" y="1385887"/>
            <a:ext cx="7101048" cy="3685645"/>
          </a:xfrm>
          <a:prstGeom prst="rect">
            <a:avLst/>
          </a:prstGeom>
        </p:spPr>
      </p:pic>
    </p:spTree>
    <p:extLst>
      <p:ext uri="{BB962C8B-B14F-4D97-AF65-F5344CB8AC3E}">
        <p14:creationId xmlns:p14="http://schemas.microsoft.com/office/powerpoint/2010/main" val="3966118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4D43-010E-DD72-C9DB-9ECC3E9C0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AD6D4-AB94-1A05-0AC1-02320B11DB15}"/>
              </a:ext>
            </a:extLst>
          </p:cNvPr>
          <p:cNvSpPr>
            <a:spLocks noGrp="1"/>
          </p:cNvSpPr>
          <p:nvPr>
            <p:ph type="title"/>
          </p:nvPr>
        </p:nvSpPr>
        <p:spPr>
          <a:xfrm>
            <a:off x="433055" y="365125"/>
            <a:ext cx="10013195" cy="1325563"/>
          </a:xfrm>
        </p:spPr>
        <p:txBody>
          <a:bodyPr/>
          <a:lstStyle/>
          <a:p>
            <a:r>
              <a:rPr lang="en-US" dirty="0"/>
              <a:t>Milestone 3 Task Matrix</a:t>
            </a:r>
          </a:p>
        </p:txBody>
      </p:sp>
      <p:pic>
        <p:nvPicPr>
          <p:cNvPr id="4" name="Picture 3">
            <a:extLst>
              <a:ext uri="{FF2B5EF4-FFF2-40B4-BE49-F238E27FC236}">
                <a16:creationId xmlns:a16="http://schemas.microsoft.com/office/drawing/2014/main" id="{A26179CF-F1B0-094A-473D-2B5AC85C6D13}"/>
              </a:ext>
            </a:extLst>
          </p:cNvPr>
          <p:cNvPicPr>
            <a:picLocks noChangeAspect="1"/>
          </p:cNvPicPr>
          <p:nvPr/>
        </p:nvPicPr>
        <p:blipFill>
          <a:blip r:embed="rId2"/>
          <a:stretch>
            <a:fillRect/>
          </a:stretch>
        </p:blipFill>
        <p:spPr>
          <a:xfrm>
            <a:off x="2808440" y="1909550"/>
            <a:ext cx="5740159" cy="3246650"/>
          </a:xfrm>
          <a:prstGeom prst="rect">
            <a:avLst/>
          </a:prstGeom>
        </p:spPr>
      </p:pic>
    </p:spTree>
    <p:extLst>
      <p:ext uri="{BB962C8B-B14F-4D97-AF65-F5344CB8AC3E}">
        <p14:creationId xmlns:p14="http://schemas.microsoft.com/office/powerpoint/2010/main" val="3440364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76B2-760E-A4B0-9296-93FE5DCF11ED}"/>
              </a:ext>
            </a:extLst>
          </p:cNvPr>
          <p:cNvSpPr>
            <a:spLocks noGrp="1"/>
          </p:cNvSpPr>
          <p:nvPr>
            <p:ph type="title"/>
          </p:nvPr>
        </p:nvSpPr>
        <p:spPr/>
        <p:txBody>
          <a:bodyPr/>
          <a:lstStyle/>
          <a:p>
            <a:r>
              <a:rPr lang="en-US" dirty="0"/>
              <a:t>Thank you for listening</a:t>
            </a:r>
          </a:p>
        </p:txBody>
      </p:sp>
      <p:sp>
        <p:nvSpPr>
          <p:cNvPr id="3" name="Text Placeholder 2">
            <a:extLst>
              <a:ext uri="{FF2B5EF4-FFF2-40B4-BE49-F238E27FC236}">
                <a16:creationId xmlns:a16="http://schemas.microsoft.com/office/drawing/2014/main" id="{F798A1A3-440B-7D75-A48D-E89C58478A28}"/>
              </a:ext>
            </a:extLst>
          </p:cNvPr>
          <p:cNvSpPr>
            <a:spLocks noGrp="1"/>
          </p:cNvSpPr>
          <p:nvPr>
            <p:ph type="body" idx="1"/>
          </p:nvPr>
        </p:nvSpPr>
        <p:spPr/>
        <p:txBody>
          <a:bodyPr/>
          <a:lstStyle/>
          <a:p>
            <a:r>
              <a:rPr lang="en-US" dirty="0"/>
              <a:t>Questions?</a:t>
            </a:r>
          </a:p>
        </p:txBody>
      </p:sp>
    </p:spTree>
    <p:extLst>
      <p:ext uri="{BB962C8B-B14F-4D97-AF65-F5344CB8AC3E}">
        <p14:creationId xmlns:p14="http://schemas.microsoft.com/office/powerpoint/2010/main" val="1361018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CED8F-C2BC-A2F1-A32E-C71371BB1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30D62-BF68-B4E6-4AB8-AF666001E314}"/>
              </a:ext>
            </a:extLst>
          </p:cNvPr>
          <p:cNvSpPr>
            <a:spLocks noGrp="1"/>
          </p:cNvSpPr>
          <p:nvPr>
            <p:ph type="title"/>
          </p:nvPr>
        </p:nvSpPr>
        <p:spPr>
          <a:xfrm>
            <a:off x="433055" y="365125"/>
            <a:ext cx="10013195" cy="1325563"/>
          </a:xfrm>
        </p:spPr>
        <p:txBody>
          <a:bodyPr/>
          <a:lstStyle/>
          <a:p>
            <a:r>
              <a:rPr lang="en-US" dirty="0"/>
              <a:t>Definitions</a:t>
            </a:r>
          </a:p>
        </p:txBody>
      </p:sp>
      <p:sp>
        <p:nvSpPr>
          <p:cNvPr id="5" name="Content Placeholder 4">
            <a:extLst>
              <a:ext uri="{FF2B5EF4-FFF2-40B4-BE49-F238E27FC236}">
                <a16:creationId xmlns:a16="http://schemas.microsoft.com/office/drawing/2014/main" id="{45A79676-E1EC-EE6F-629A-CB121CCAE336}"/>
              </a:ext>
            </a:extLst>
          </p:cNvPr>
          <p:cNvSpPr>
            <a:spLocks noGrp="1"/>
          </p:cNvSpPr>
          <p:nvPr>
            <p:ph sz="half" idx="1"/>
          </p:nvPr>
        </p:nvSpPr>
        <p:spPr>
          <a:xfrm>
            <a:off x="433055" y="1470025"/>
            <a:ext cx="11500211" cy="4351338"/>
          </a:xfrm>
        </p:spPr>
        <p:txBody>
          <a:bodyPr>
            <a:noAutofit/>
          </a:bodyPr>
          <a:lstStyle/>
          <a:p>
            <a:pPr>
              <a:lnSpc>
                <a:spcPct val="120000"/>
              </a:lnSpc>
            </a:pPr>
            <a:r>
              <a:rPr lang="en-US" sz="1400" b="1" dirty="0"/>
              <a:t>Detector- </a:t>
            </a:r>
            <a:r>
              <a:rPr lang="en-US" sz="1400" dirty="0"/>
              <a:t>A detector is a device used in particle physics to measure the position of charged particles.</a:t>
            </a:r>
          </a:p>
          <a:p>
            <a:pPr>
              <a:lnSpc>
                <a:spcPct val="120000"/>
              </a:lnSpc>
            </a:pPr>
            <a:r>
              <a:rPr lang="en-US" sz="1400" b="1" dirty="0" err="1"/>
              <a:t>μRWELL</a:t>
            </a:r>
            <a:r>
              <a:rPr lang="en-US" sz="1400" b="1" dirty="0"/>
              <a:t> (Cylindrical micro-resistive well detector)-</a:t>
            </a:r>
            <a:r>
              <a:rPr lang="en-US" sz="1400" dirty="0"/>
              <a:t> </a:t>
            </a:r>
            <a:r>
              <a:rPr lang="en-US" sz="1400" dirty="0" err="1"/>
              <a:t>μRWELL</a:t>
            </a:r>
            <a:r>
              <a:rPr lang="en-US" sz="1400" dirty="0"/>
              <a:t> is a type of micro-pattern gaseous detector that combines gas electron multiplication with a resistive protection layer and a segmented readout structure to measure charged particles with high precision [1]. Designing a detector that is cylindrical is the novelty here.</a:t>
            </a:r>
          </a:p>
          <a:p>
            <a:pPr>
              <a:lnSpc>
                <a:spcPct val="120000"/>
              </a:lnSpc>
            </a:pPr>
            <a:r>
              <a:rPr lang="en-US" sz="1400" b="1" dirty="0"/>
              <a:t>Tracker- </a:t>
            </a:r>
            <a:r>
              <a:rPr lang="en-US" sz="1400" dirty="0"/>
              <a:t>In the context of this project, a tracker refers to an external planar detector. Four trackers are used to create a reference system for evaluating the efficiency of the cylindrical detector.</a:t>
            </a:r>
          </a:p>
          <a:p>
            <a:pPr>
              <a:lnSpc>
                <a:spcPct val="120000"/>
              </a:lnSpc>
            </a:pPr>
            <a:r>
              <a:rPr lang="en-US" sz="1400" b="1" dirty="0"/>
              <a:t>Readout board- </a:t>
            </a:r>
            <a:r>
              <a:rPr lang="en-US" sz="1400" dirty="0"/>
              <a:t>A readout board is an electronic circuit board that collects signals from detector channels. The readout board hosts APV chips and interfaces between the detector strips and the data acquisition system. Each readout board can only capture a single plane of the data. So in planar detectors, typically there is one for x and y positions, respectively.</a:t>
            </a:r>
          </a:p>
          <a:p>
            <a:pPr>
              <a:lnSpc>
                <a:spcPct val="120000"/>
              </a:lnSpc>
            </a:pPr>
            <a:r>
              <a:rPr lang="en-US" sz="1400" b="1" dirty="0"/>
              <a:t>Channels/strips- </a:t>
            </a:r>
            <a:r>
              <a:rPr lang="en-US" sz="1400" dirty="0"/>
              <a:t>Channels or strips are the readout elements on the detector surface that collect charge from ionization events. Each strip is connected to a specific APV channel. Strip signals are used to reconstruct particle hit positions.</a:t>
            </a:r>
          </a:p>
          <a:p>
            <a:pPr>
              <a:lnSpc>
                <a:spcPct val="120000"/>
              </a:lnSpc>
            </a:pPr>
            <a:r>
              <a:rPr lang="en-US" sz="1400" b="1" dirty="0"/>
              <a:t>APV chip (Analog Pipeline Voltage chip)- </a:t>
            </a:r>
            <a:r>
              <a:rPr lang="en-US" sz="1400" dirty="0"/>
              <a:t>An APV chip samples analog signals from each channel on the readout board in time bins.</a:t>
            </a:r>
          </a:p>
          <a:p>
            <a:pPr>
              <a:lnSpc>
                <a:spcPct val="120000"/>
              </a:lnSpc>
            </a:pPr>
            <a:r>
              <a:rPr lang="en-US" sz="1400" b="1" dirty="0"/>
              <a:t>Time bin- </a:t>
            </a:r>
            <a:r>
              <a:rPr lang="en-US" sz="1400" dirty="0"/>
              <a:t>A time bin is a discrete time sample recorded by the APV chip. Typically, 12-16 time bins are used to reconstruct the pulse shape of a beam.</a:t>
            </a:r>
          </a:p>
          <a:p>
            <a:pPr>
              <a:lnSpc>
                <a:spcPct val="120000"/>
              </a:lnSpc>
            </a:pPr>
            <a:r>
              <a:rPr lang="en-US" sz="1400" b="1" dirty="0"/>
              <a:t>ADC (Analog to Digital Converter value)- </a:t>
            </a:r>
            <a:r>
              <a:rPr lang="en-US" sz="1400" dirty="0"/>
              <a:t>ADC represents a numerical value for the current recorded on a particular strip.</a:t>
            </a:r>
          </a:p>
        </p:txBody>
      </p:sp>
    </p:spTree>
    <p:extLst>
      <p:ext uri="{BB962C8B-B14F-4D97-AF65-F5344CB8AC3E}">
        <p14:creationId xmlns:p14="http://schemas.microsoft.com/office/powerpoint/2010/main" val="1335717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5BCC-B2AC-2E8E-FE96-4CAD4F6A9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F2692-C82A-E50C-95B2-AB603311A223}"/>
              </a:ext>
            </a:extLst>
          </p:cNvPr>
          <p:cNvSpPr>
            <a:spLocks noGrp="1"/>
          </p:cNvSpPr>
          <p:nvPr>
            <p:ph type="title"/>
          </p:nvPr>
        </p:nvSpPr>
        <p:spPr>
          <a:xfrm>
            <a:off x="433055" y="365125"/>
            <a:ext cx="10013195" cy="1325563"/>
          </a:xfrm>
        </p:spPr>
        <p:txBody>
          <a:bodyPr/>
          <a:lstStyle/>
          <a:p>
            <a:r>
              <a:rPr lang="en-US" dirty="0"/>
              <a:t>Definitions cont.</a:t>
            </a:r>
          </a:p>
        </p:txBody>
      </p:sp>
      <p:sp>
        <p:nvSpPr>
          <p:cNvPr id="5" name="Content Placeholder 4">
            <a:extLst>
              <a:ext uri="{FF2B5EF4-FFF2-40B4-BE49-F238E27FC236}">
                <a16:creationId xmlns:a16="http://schemas.microsoft.com/office/drawing/2014/main" id="{6A479558-D5B6-94E1-010E-323757D72C0C}"/>
              </a:ext>
            </a:extLst>
          </p:cNvPr>
          <p:cNvSpPr>
            <a:spLocks noGrp="1"/>
          </p:cNvSpPr>
          <p:nvPr>
            <p:ph sz="half" idx="1"/>
          </p:nvPr>
        </p:nvSpPr>
        <p:spPr>
          <a:xfrm>
            <a:off x="433055" y="1690688"/>
            <a:ext cx="11500211" cy="4351338"/>
          </a:xfrm>
        </p:spPr>
        <p:txBody>
          <a:bodyPr>
            <a:noAutofit/>
          </a:bodyPr>
          <a:lstStyle/>
          <a:p>
            <a:pPr>
              <a:lnSpc>
                <a:spcPct val="120000"/>
              </a:lnSpc>
            </a:pPr>
            <a:r>
              <a:rPr lang="en-US" sz="1400" b="1" dirty="0"/>
              <a:t>AMORE-SRS (Analysis and Monitoring Of Readout Electronics and Scalable Readout System)- </a:t>
            </a:r>
            <a:r>
              <a:rPr lang="en-US" sz="1400" dirty="0"/>
              <a:t>AMORE-SRS is a live data acquisition framework for monitoring and organizing the data from the APV chips into a root file for analysis.</a:t>
            </a:r>
          </a:p>
          <a:p>
            <a:pPr>
              <a:lnSpc>
                <a:spcPct val="120000"/>
              </a:lnSpc>
            </a:pPr>
            <a:r>
              <a:rPr lang="en-US" sz="1400" b="1" dirty="0"/>
              <a:t>Root file- </a:t>
            </a:r>
            <a:r>
              <a:rPr lang="en-US" sz="1400" dirty="0"/>
              <a:t>The root file stores event data such as strip information, ADC values, and metadata. The data is organized into branches that correspond to specific variables.</a:t>
            </a:r>
          </a:p>
          <a:p>
            <a:pPr>
              <a:lnSpc>
                <a:spcPct val="120000"/>
              </a:lnSpc>
            </a:pPr>
            <a:r>
              <a:rPr lang="en-US" sz="1400" b="1" dirty="0"/>
              <a:t>3D Pulse plot- </a:t>
            </a:r>
            <a:r>
              <a:rPr lang="en-US" sz="1400" dirty="0"/>
              <a:t>A 3D pulse plot is a visualization of a single event where the x axis is time bin, the y axis is the strip number, and the z axis is the ADC value.</a:t>
            </a:r>
          </a:p>
          <a:p>
            <a:pPr>
              <a:lnSpc>
                <a:spcPct val="120000"/>
              </a:lnSpc>
            </a:pPr>
            <a:r>
              <a:rPr lang="en-US" sz="1400" b="1" dirty="0"/>
              <a:t>Resolution plot- </a:t>
            </a:r>
            <a:r>
              <a:rPr lang="en-US" sz="1400" dirty="0"/>
              <a:t>A resolution plot is a reconstruction of the 2d hit positions represented as a heat map.</a:t>
            </a:r>
          </a:p>
          <a:p>
            <a:pPr>
              <a:lnSpc>
                <a:spcPct val="120000"/>
              </a:lnSpc>
            </a:pPr>
            <a:r>
              <a:rPr lang="en-US" sz="1400" b="1" dirty="0"/>
              <a:t>Efficiency plot- </a:t>
            </a:r>
            <a:r>
              <a:rPr lang="en-US" sz="1400" dirty="0"/>
              <a:t>Efficiency plots compare the detectors efficiency against other performance characteristics such as amplification or drift field. Efficiency itself is defined as the ratio of the number of events with strip clusters seen in all five detectors divided by the number of events with strip clusters seen in just the four trackers [2].</a:t>
            </a:r>
          </a:p>
          <a:p>
            <a:pPr>
              <a:lnSpc>
                <a:spcPct val="120000"/>
              </a:lnSpc>
            </a:pPr>
            <a:endParaRPr lang="en-US" sz="1400" dirty="0"/>
          </a:p>
        </p:txBody>
      </p:sp>
    </p:spTree>
    <p:extLst>
      <p:ext uri="{BB962C8B-B14F-4D97-AF65-F5344CB8AC3E}">
        <p14:creationId xmlns:p14="http://schemas.microsoft.com/office/powerpoint/2010/main" val="2330353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5317F-367E-1222-D249-B723027C2A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4DEFA-3D7A-DA33-2CCA-781BF071E97D}"/>
              </a:ext>
            </a:extLst>
          </p:cNvPr>
          <p:cNvSpPr>
            <a:spLocks noGrp="1"/>
          </p:cNvSpPr>
          <p:nvPr>
            <p:ph type="title"/>
          </p:nvPr>
        </p:nvSpPr>
        <p:spPr>
          <a:xfrm>
            <a:off x="433055" y="365125"/>
            <a:ext cx="10013195" cy="1325563"/>
          </a:xfrm>
        </p:spPr>
        <p:txBody>
          <a:bodyPr/>
          <a:lstStyle/>
          <a:p>
            <a:r>
              <a:rPr lang="en-US" dirty="0"/>
              <a:t>Channel Orientations</a:t>
            </a:r>
          </a:p>
        </p:txBody>
      </p:sp>
      <p:pic>
        <p:nvPicPr>
          <p:cNvPr id="3" name="Picture 2">
            <a:extLst>
              <a:ext uri="{FF2B5EF4-FFF2-40B4-BE49-F238E27FC236}">
                <a16:creationId xmlns:a16="http://schemas.microsoft.com/office/drawing/2014/main" id="{2D9BC819-5D4D-BC3C-B875-5996EA6CD66E}"/>
              </a:ext>
            </a:extLst>
          </p:cNvPr>
          <p:cNvPicPr>
            <a:picLocks noChangeAspect="1"/>
          </p:cNvPicPr>
          <p:nvPr/>
        </p:nvPicPr>
        <p:blipFill>
          <a:blip r:embed="rId2"/>
          <a:stretch>
            <a:fillRect/>
          </a:stretch>
        </p:blipFill>
        <p:spPr>
          <a:xfrm>
            <a:off x="2237708" y="1563689"/>
            <a:ext cx="7384278" cy="5023378"/>
          </a:xfrm>
          <a:prstGeom prst="rect">
            <a:avLst/>
          </a:prstGeom>
        </p:spPr>
      </p:pic>
    </p:spTree>
    <p:extLst>
      <p:ext uri="{BB962C8B-B14F-4D97-AF65-F5344CB8AC3E}">
        <p14:creationId xmlns:p14="http://schemas.microsoft.com/office/powerpoint/2010/main" val="114950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05F92-6F47-A502-2766-F0C9395D9FCB}"/>
            </a:ext>
          </a:extLst>
        </p:cNvPr>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4AE5D5A2-2808-33EA-94C2-D546CCCDC10E}"/>
              </a:ext>
            </a:extLst>
          </p:cNvPr>
          <p:cNvSpPr/>
          <p:nvPr/>
        </p:nvSpPr>
        <p:spPr>
          <a:xfrm>
            <a:off x="1135274" y="599874"/>
            <a:ext cx="3230949" cy="5624117"/>
          </a:xfrm>
          <a:prstGeom prst="roundRect">
            <a:avLst/>
          </a:prstGeom>
          <a:solidFill>
            <a:schemeClr val="bg2">
              <a:lumMod val="9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754BC64-2288-7D86-FE2C-A59B522C0701}"/>
              </a:ext>
            </a:extLst>
          </p:cNvPr>
          <p:cNvSpPr/>
          <p:nvPr/>
        </p:nvSpPr>
        <p:spPr>
          <a:xfrm>
            <a:off x="5007165" y="599874"/>
            <a:ext cx="3007397" cy="5624117"/>
          </a:xfrm>
          <a:prstGeom prst="roundRect">
            <a:avLst/>
          </a:prstGeom>
          <a:solidFill>
            <a:schemeClr val="bg2">
              <a:lumMod val="9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8C1642-C4F0-2645-CFD9-5C8E26B133D8}"/>
              </a:ext>
            </a:extLst>
          </p:cNvPr>
          <p:cNvPicPr>
            <a:picLocks noChangeAspect="1"/>
          </p:cNvPicPr>
          <p:nvPr/>
        </p:nvPicPr>
        <p:blipFill>
          <a:blip r:embed="rId2"/>
          <a:stretch>
            <a:fillRect/>
          </a:stretch>
        </p:blipFill>
        <p:spPr>
          <a:xfrm>
            <a:off x="1390269" y="2198688"/>
            <a:ext cx="2688931" cy="3808685"/>
          </a:xfrm>
          <a:prstGeom prst="rect">
            <a:avLst/>
          </a:prstGeom>
        </p:spPr>
      </p:pic>
      <p:pic>
        <p:nvPicPr>
          <p:cNvPr id="6" name="Picture 5">
            <a:extLst>
              <a:ext uri="{FF2B5EF4-FFF2-40B4-BE49-F238E27FC236}">
                <a16:creationId xmlns:a16="http://schemas.microsoft.com/office/drawing/2014/main" id="{4688E7D0-0D48-804B-C939-996F164D0749}"/>
              </a:ext>
            </a:extLst>
          </p:cNvPr>
          <p:cNvPicPr>
            <a:picLocks noChangeAspect="1"/>
          </p:cNvPicPr>
          <p:nvPr/>
        </p:nvPicPr>
        <p:blipFill>
          <a:blip r:embed="rId3"/>
          <a:stretch>
            <a:fillRect/>
          </a:stretch>
        </p:blipFill>
        <p:spPr>
          <a:xfrm rot="16200000">
            <a:off x="2231343" y="812156"/>
            <a:ext cx="791903" cy="1122848"/>
          </a:xfrm>
          <a:prstGeom prst="rect">
            <a:avLst/>
          </a:prstGeom>
        </p:spPr>
      </p:pic>
      <p:cxnSp>
        <p:nvCxnSpPr>
          <p:cNvPr id="14" name="Straight Connector 13">
            <a:extLst>
              <a:ext uri="{FF2B5EF4-FFF2-40B4-BE49-F238E27FC236}">
                <a16:creationId xmlns:a16="http://schemas.microsoft.com/office/drawing/2014/main" id="{A3F90A9D-FC83-4AE5-EA93-29A91DEBCB36}"/>
              </a:ext>
            </a:extLst>
          </p:cNvPr>
          <p:cNvCxnSpPr>
            <a:cxnSpLocks/>
          </p:cNvCxnSpPr>
          <p:nvPr/>
        </p:nvCxnSpPr>
        <p:spPr>
          <a:xfrm flipV="1">
            <a:off x="2142067" y="1701800"/>
            <a:ext cx="1046652"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2AA270-0E2A-1682-586B-D1EA0881495A}"/>
              </a:ext>
            </a:extLst>
          </p:cNvPr>
          <p:cNvCxnSpPr>
            <a:cxnSpLocks/>
          </p:cNvCxnSpPr>
          <p:nvPr/>
        </p:nvCxnSpPr>
        <p:spPr>
          <a:xfrm flipV="1">
            <a:off x="1803400" y="977628"/>
            <a:ext cx="262470" cy="1308372"/>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3E865AD-30F6-1595-43D2-09FCEFCB7667}"/>
              </a:ext>
            </a:extLst>
          </p:cNvPr>
          <p:cNvSpPr/>
          <p:nvPr/>
        </p:nvSpPr>
        <p:spPr>
          <a:xfrm>
            <a:off x="5452533" y="916380"/>
            <a:ext cx="2116667" cy="914400"/>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AMORE-SRS</a:t>
            </a:r>
          </a:p>
        </p:txBody>
      </p:sp>
      <p:sp>
        <p:nvSpPr>
          <p:cNvPr id="22" name="Rectangle: Rounded Corners 21">
            <a:extLst>
              <a:ext uri="{FF2B5EF4-FFF2-40B4-BE49-F238E27FC236}">
                <a16:creationId xmlns:a16="http://schemas.microsoft.com/office/drawing/2014/main" id="{56B830B8-6548-41CB-54E3-F1EBE2599D34}"/>
              </a:ext>
            </a:extLst>
          </p:cNvPr>
          <p:cNvSpPr/>
          <p:nvPr/>
        </p:nvSpPr>
        <p:spPr>
          <a:xfrm>
            <a:off x="5452532" y="2888123"/>
            <a:ext cx="2116667" cy="914400"/>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Root File</a:t>
            </a:r>
          </a:p>
        </p:txBody>
      </p:sp>
      <p:sp>
        <p:nvSpPr>
          <p:cNvPr id="23" name="Rectangle: Rounded Corners 22">
            <a:extLst>
              <a:ext uri="{FF2B5EF4-FFF2-40B4-BE49-F238E27FC236}">
                <a16:creationId xmlns:a16="http://schemas.microsoft.com/office/drawing/2014/main" id="{961224DC-CBCC-F038-F343-333CCDBF8333}"/>
              </a:ext>
            </a:extLst>
          </p:cNvPr>
          <p:cNvSpPr/>
          <p:nvPr/>
        </p:nvSpPr>
        <p:spPr>
          <a:xfrm>
            <a:off x="9025464" y="2888123"/>
            <a:ext cx="2116667" cy="914400"/>
          </a:xfrm>
          <a:prstGeom prst="roundRect">
            <a:avLst/>
          </a:prstGeom>
          <a:solidFill>
            <a:schemeClr val="accent2">
              <a:lumMod val="7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Output Plots</a:t>
            </a:r>
          </a:p>
        </p:txBody>
      </p:sp>
      <p:sp>
        <p:nvSpPr>
          <p:cNvPr id="24" name="Rectangle: Rounded Corners 23">
            <a:extLst>
              <a:ext uri="{FF2B5EF4-FFF2-40B4-BE49-F238E27FC236}">
                <a16:creationId xmlns:a16="http://schemas.microsoft.com/office/drawing/2014/main" id="{05C6BE2E-983C-11DF-C577-087E871CCF2E}"/>
              </a:ext>
            </a:extLst>
          </p:cNvPr>
          <p:cNvSpPr/>
          <p:nvPr/>
        </p:nvSpPr>
        <p:spPr>
          <a:xfrm>
            <a:off x="5452532" y="4859867"/>
            <a:ext cx="2116667" cy="914400"/>
          </a:xfrm>
          <a:prstGeom prst="roundRect">
            <a:avLst/>
          </a:prstGeom>
          <a:solidFill>
            <a:schemeClr val="accent5">
              <a:lumMod val="7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Analyzer</a:t>
            </a:r>
          </a:p>
        </p:txBody>
      </p:sp>
      <p:cxnSp>
        <p:nvCxnSpPr>
          <p:cNvPr id="28" name="Straight Arrow Connector 27">
            <a:extLst>
              <a:ext uri="{FF2B5EF4-FFF2-40B4-BE49-F238E27FC236}">
                <a16:creationId xmlns:a16="http://schemas.microsoft.com/office/drawing/2014/main" id="{B48A7106-4C4B-D670-875B-059FF414CC01}"/>
              </a:ext>
            </a:extLst>
          </p:cNvPr>
          <p:cNvCxnSpPr>
            <a:stCxn id="6" idx="2"/>
            <a:endCxn id="21" idx="1"/>
          </p:cNvCxnSpPr>
          <p:nvPr/>
        </p:nvCxnSpPr>
        <p:spPr>
          <a:xfrm>
            <a:off x="3188719" y="1373579"/>
            <a:ext cx="2263814" cy="1"/>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37C18729-934B-B109-6539-EF44A042B067}"/>
              </a:ext>
            </a:extLst>
          </p:cNvPr>
          <p:cNvCxnSpPr>
            <a:cxnSpLocks/>
            <a:stCxn id="21" idx="2"/>
            <a:endCxn id="22" idx="0"/>
          </p:cNvCxnSpPr>
          <p:nvPr/>
        </p:nvCxnSpPr>
        <p:spPr>
          <a:xfrm flipH="1">
            <a:off x="6510866" y="1830780"/>
            <a:ext cx="1" cy="1057343"/>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A9E430BD-EE9E-6D18-2B41-EA7C744A6BB7}"/>
              </a:ext>
            </a:extLst>
          </p:cNvPr>
          <p:cNvCxnSpPr>
            <a:cxnSpLocks/>
          </p:cNvCxnSpPr>
          <p:nvPr/>
        </p:nvCxnSpPr>
        <p:spPr>
          <a:xfrm flipH="1">
            <a:off x="6510864" y="3802523"/>
            <a:ext cx="1" cy="1057343"/>
          </a:xfrm>
          <a:prstGeom prst="straightConnector1">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5" name="Connector: Elbow 34">
            <a:extLst>
              <a:ext uri="{FF2B5EF4-FFF2-40B4-BE49-F238E27FC236}">
                <a16:creationId xmlns:a16="http://schemas.microsoft.com/office/drawing/2014/main" id="{7637FC22-B12A-4E93-C37F-C22A5AE49293}"/>
              </a:ext>
            </a:extLst>
          </p:cNvPr>
          <p:cNvCxnSpPr>
            <a:stCxn id="24" idx="3"/>
            <a:endCxn id="23" idx="2"/>
          </p:cNvCxnSpPr>
          <p:nvPr/>
        </p:nvCxnSpPr>
        <p:spPr>
          <a:xfrm flipV="1">
            <a:off x="7569199" y="3802523"/>
            <a:ext cx="2514599" cy="1514544"/>
          </a:xfrm>
          <a:prstGeom prst="bentConnector2">
            <a:avLst/>
          </a:pr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TextBox 37">
            <a:extLst>
              <a:ext uri="{FF2B5EF4-FFF2-40B4-BE49-F238E27FC236}">
                <a16:creationId xmlns:a16="http://schemas.microsoft.com/office/drawing/2014/main" id="{122806E6-DE88-BD31-B900-A890D044C599}"/>
              </a:ext>
            </a:extLst>
          </p:cNvPr>
          <p:cNvSpPr txBox="1"/>
          <p:nvPr/>
        </p:nvSpPr>
        <p:spPr>
          <a:xfrm>
            <a:off x="5998126" y="230542"/>
            <a:ext cx="1025474" cy="369332"/>
          </a:xfrm>
          <a:prstGeom prst="rect">
            <a:avLst/>
          </a:prstGeom>
          <a:noFill/>
        </p:spPr>
        <p:txBody>
          <a:bodyPr wrap="none" rtlCol="0">
            <a:spAutoFit/>
          </a:bodyPr>
          <a:lstStyle/>
          <a:p>
            <a:r>
              <a:rPr lang="en-US" dirty="0"/>
              <a:t>Software</a:t>
            </a:r>
          </a:p>
        </p:txBody>
      </p:sp>
      <p:sp>
        <p:nvSpPr>
          <p:cNvPr id="39" name="TextBox 38">
            <a:extLst>
              <a:ext uri="{FF2B5EF4-FFF2-40B4-BE49-F238E27FC236}">
                <a16:creationId xmlns:a16="http://schemas.microsoft.com/office/drawing/2014/main" id="{132E9B70-47BE-F347-BE93-A3A4ED9586EE}"/>
              </a:ext>
            </a:extLst>
          </p:cNvPr>
          <p:cNvSpPr txBox="1"/>
          <p:nvPr/>
        </p:nvSpPr>
        <p:spPr>
          <a:xfrm>
            <a:off x="2198705" y="230542"/>
            <a:ext cx="1104085" cy="369332"/>
          </a:xfrm>
          <a:prstGeom prst="rect">
            <a:avLst/>
          </a:prstGeom>
          <a:noFill/>
        </p:spPr>
        <p:txBody>
          <a:bodyPr wrap="none" rtlCol="0">
            <a:spAutoFit/>
          </a:bodyPr>
          <a:lstStyle/>
          <a:p>
            <a:r>
              <a:rPr lang="en-US" dirty="0"/>
              <a:t>Hardware</a:t>
            </a:r>
          </a:p>
        </p:txBody>
      </p:sp>
    </p:spTree>
    <p:extLst>
      <p:ext uri="{BB962C8B-B14F-4D97-AF65-F5344CB8AC3E}">
        <p14:creationId xmlns:p14="http://schemas.microsoft.com/office/powerpoint/2010/main" val="3399954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86404C-462F-BE5E-0D77-210444B4E10A}"/>
              </a:ext>
            </a:extLst>
          </p:cNvPr>
          <p:cNvSpPr>
            <a:spLocks noGrp="1"/>
          </p:cNvSpPr>
          <p:nvPr>
            <p:ph type="body" idx="1"/>
          </p:nvPr>
        </p:nvSpPr>
        <p:spPr>
          <a:xfrm>
            <a:off x="430911" y="1744741"/>
            <a:ext cx="4868500" cy="749011"/>
          </a:xfrm>
        </p:spPr>
        <p:txBody>
          <a:bodyPr>
            <a:normAutofit/>
          </a:bodyPr>
          <a:lstStyle/>
          <a:p>
            <a:r>
              <a:rPr lang="en-US" sz="2800" dirty="0"/>
              <a:t>Group Members</a:t>
            </a:r>
          </a:p>
        </p:txBody>
      </p:sp>
      <p:sp>
        <p:nvSpPr>
          <p:cNvPr id="3" name="Content Placeholder 2">
            <a:extLst>
              <a:ext uri="{FF2B5EF4-FFF2-40B4-BE49-F238E27FC236}">
                <a16:creationId xmlns:a16="http://schemas.microsoft.com/office/drawing/2014/main" id="{70500CB9-F1E4-8673-7DBA-882B7333392A}"/>
              </a:ext>
            </a:extLst>
          </p:cNvPr>
          <p:cNvSpPr>
            <a:spLocks noGrp="1"/>
          </p:cNvSpPr>
          <p:nvPr>
            <p:ph sz="half" idx="2"/>
          </p:nvPr>
        </p:nvSpPr>
        <p:spPr>
          <a:xfrm>
            <a:off x="424346" y="2787876"/>
            <a:ext cx="4861932" cy="3684588"/>
          </a:xfrm>
        </p:spPr>
        <p:txBody>
          <a:bodyPr>
            <a:normAutofit/>
          </a:bodyPr>
          <a:lstStyle/>
          <a:p>
            <a:r>
              <a:rPr lang="en-US" sz="2000" dirty="0"/>
              <a:t>Alejandro Moreno Zuluaga, </a:t>
            </a:r>
            <a:r>
              <a:rPr lang="en-US" sz="2000" u="sng" dirty="0">
                <a:hlinkClick r:id="rId2"/>
              </a:rPr>
              <a:t>moreno2023@my.fit.edu</a:t>
            </a:r>
            <a:endParaRPr lang="en-US" sz="2000" dirty="0"/>
          </a:p>
          <a:p>
            <a:r>
              <a:rPr lang="en-US" sz="2000" dirty="0"/>
              <a:t>Summer Mueller, </a:t>
            </a:r>
            <a:r>
              <a:rPr lang="en-US" sz="2000" u="sng" dirty="0">
                <a:hlinkClick r:id="rId3"/>
              </a:rPr>
              <a:t>smueller2023@my.fit.edu</a:t>
            </a:r>
            <a:endParaRPr lang="en-US" sz="2000" dirty="0"/>
          </a:p>
          <a:p>
            <a:endParaRPr lang="en-US" sz="2000" dirty="0"/>
          </a:p>
        </p:txBody>
      </p:sp>
      <p:sp>
        <p:nvSpPr>
          <p:cNvPr id="4" name="Text Placeholder 3">
            <a:extLst>
              <a:ext uri="{FF2B5EF4-FFF2-40B4-BE49-F238E27FC236}">
                <a16:creationId xmlns:a16="http://schemas.microsoft.com/office/drawing/2014/main" id="{4071FCB7-0F10-A279-AEE7-28E4CBC1304F}"/>
              </a:ext>
            </a:extLst>
          </p:cNvPr>
          <p:cNvSpPr>
            <a:spLocks noGrp="1"/>
          </p:cNvSpPr>
          <p:nvPr>
            <p:ph type="body" sz="quarter" idx="3"/>
          </p:nvPr>
        </p:nvSpPr>
        <p:spPr>
          <a:xfrm>
            <a:off x="5569042" y="1681163"/>
            <a:ext cx="5891438" cy="823912"/>
          </a:xfrm>
        </p:spPr>
        <p:txBody>
          <a:bodyPr>
            <a:normAutofit/>
          </a:bodyPr>
          <a:lstStyle/>
          <a:p>
            <a:r>
              <a:rPr lang="en-US" sz="2800" dirty="0"/>
              <a:t>Faculty Advisors/Clients</a:t>
            </a:r>
          </a:p>
        </p:txBody>
      </p:sp>
      <p:sp>
        <p:nvSpPr>
          <p:cNvPr id="6" name="Title 5">
            <a:extLst>
              <a:ext uri="{FF2B5EF4-FFF2-40B4-BE49-F238E27FC236}">
                <a16:creationId xmlns:a16="http://schemas.microsoft.com/office/drawing/2014/main" id="{6AF92876-2676-3815-70CA-05C5C2B7CAC6}"/>
              </a:ext>
            </a:extLst>
          </p:cNvPr>
          <p:cNvSpPr>
            <a:spLocks noGrp="1"/>
          </p:cNvSpPr>
          <p:nvPr>
            <p:ph type="title"/>
          </p:nvPr>
        </p:nvSpPr>
        <p:spPr/>
        <p:txBody>
          <a:bodyPr/>
          <a:lstStyle/>
          <a:p>
            <a:r>
              <a:rPr lang="en-US" dirty="0"/>
              <a:t>People</a:t>
            </a:r>
          </a:p>
        </p:txBody>
      </p:sp>
      <p:sp>
        <p:nvSpPr>
          <p:cNvPr id="12" name="Content Placeholder 2">
            <a:extLst>
              <a:ext uri="{FF2B5EF4-FFF2-40B4-BE49-F238E27FC236}">
                <a16:creationId xmlns:a16="http://schemas.microsoft.com/office/drawing/2014/main" id="{6F7EF4F9-93BB-CAA7-66CE-928BC1F2BB76}"/>
              </a:ext>
            </a:extLst>
          </p:cNvPr>
          <p:cNvSpPr txBox="1">
            <a:spLocks/>
          </p:cNvSpPr>
          <p:nvPr/>
        </p:nvSpPr>
        <p:spPr>
          <a:xfrm>
            <a:off x="5557128" y="2729819"/>
            <a:ext cx="486193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t>Pietro Iapozzuto, </a:t>
            </a:r>
            <a:r>
              <a:rPr lang="it-IT" sz="2000" u="sng" dirty="0">
                <a:hlinkClick r:id="rId4"/>
              </a:rPr>
              <a:t>piapozzuto2015@my.fit.edu</a:t>
            </a:r>
            <a:endParaRPr lang="it-IT" sz="1800" dirty="0"/>
          </a:p>
          <a:p>
            <a:r>
              <a:rPr lang="it-IT" sz="2000" dirty="0"/>
              <a:t>Dr. Marcus Hohlmann, </a:t>
            </a:r>
            <a:r>
              <a:rPr lang="it-IT" sz="2000" u="sng" dirty="0">
                <a:hlinkClick r:id="rId5"/>
              </a:rPr>
              <a:t>hohlmann@fit.edu</a:t>
            </a:r>
            <a:endParaRPr lang="en-US" sz="1800" dirty="0"/>
          </a:p>
        </p:txBody>
      </p:sp>
    </p:spTree>
    <p:extLst>
      <p:ext uri="{BB962C8B-B14F-4D97-AF65-F5344CB8AC3E}">
        <p14:creationId xmlns:p14="http://schemas.microsoft.com/office/powerpoint/2010/main" val="1600454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211-84AF-3674-F5AD-07F94BA75BAB}"/>
              </a:ext>
            </a:extLst>
          </p:cNvPr>
          <p:cNvSpPr>
            <a:spLocks noGrp="1"/>
          </p:cNvSpPr>
          <p:nvPr>
            <p:ph type="title"/>
          </p:nvPr>
        </p:nvSpPr>
        <p:spPr/>
        <p:txBody>
          <a:bodyPr/>
          <a:lstStyle/>
          <a:p>
            <a:r>
              <a:rPr lang="en-US" dirty="0"/>
              <a:t>Overview</a:t>
            </a:r>
          </a:p>
        </p:txBody>
      </p:sp>
      <p:pic>
        <p:nvPicPr>
          <p:cNvPr id="10" name="Picture 9">
            <a:extLst>
              <a:ext uri="{FF2B5EF4-FFF2-40B4-BE49-F238E27FC236}">
                <a16:creationId xmlns:a16="http://schemas.microsoft.com/office/drawing/2014/main" id="{B2D00903-ABCF-0086-8CCD-4DF187F7717D}"/>
              </a:ext>
            </a:extLst>
          </p:cNvPr>
          <p:cNvPicPr>
            <a:picLocks noChangeAspect="1"/>
          </p:cNvPicPr>
          <p:nvPr/>
        </p:nvPicPr>
        <p:blipFill>
          <a:blip r:embed="rId2"/>
          <a:stretch>
            <a:fillRect/>
          </a:stretch>
        </p:blipFill>
        <p:spPr>
          <a:xfrm>
            <a:off x="1929200" y="1329267"/>
            <a:ext cx="7933675" cy="4809067"/>
          </a:xfrm>
          <a:prstGeom prst="rect">
            <a:avLst/>
          </a:prstGeom>
        </p:spPr>
      </p:pic>
    </p:spTree>
    <p:extLst>
      <p:ext uri="{BB962C8B-B14F-4D97-AF65-F5344CB8AC3E}">
        <p14:creationId xmlns:p14="http://schemas.microsoft.com/office/powerpoint/2010/main" val="2539969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C94AF-9042-F841-C80F-DAD358A58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D762E-4E82-70AC-40B0-90DF16D370CE}"/>
              </a:ext>
            </a:extLst>
          </p:cNvPr>
          <p:cNvSpPr>
            <a:spLocks noGrp="1"/>
          </p:cNvSpPr>
          <p:nvPr>
            <p:ph type="title"/>
          </p:nvPr>
        </p:nvSpPr>
        <p:spPr>
          <a:xfrm>
            <a:off x="433055" y="365125"/>
            <a:ext cx="10013195" cy="1325563"/>
          </a:xfrm>
        </p:spPr>
        <p:txBody>
          <a:bodyPr/>
          <a:lstStyle/>
          <a:p>
            <a:r>
              <a:rPr lang="en-US" dirty="0"/>
              <a:t>Milestone 2 Task Matrix</a:t>
            </a:r>
          </a:p>
        </p:txBody>
      </p:sp>
      <p:pic>
        <p:nvPicPr>
          <p:cNvPr id="5" name="Picture 4">
            <a:extLst>
              <a:ext uri="{FF2B5EF4-FFF2-40B4-BE49-F238E27FC236}">
                <a16:creationId xmlns:a16="http://schemas.microsoft.com/office/drawing/2014/main" id="{501F3CEF-9FEF-7F33-8BDF-148F2CC00D77}"/>
              </a:ext>
            </a:extLst>
          </p:cNvPr>
          <p:cNvPicPr>
            <a:picLocks noChangeAspect="1"/>
          </p:cNvPicPr>
          <p:nvPr/>
        </p:nvPicPr>
        <p:blipFill>
          <a:blip r:embed="rId2"/>
          <a:stretch>
            <a:fillRect/>
          </a:stretch>
        </p:blipFill>
        <p:spPr>
          <a:xfrm>
            <a:off x="2107679" y="1690688"/>
            <a:ext cx="7468642" cy="3886742"/>
          </a:xfrm>
          <a:prstGeom prst="rect">
            <a:avLst/>
          </a:prstGeom>
        </p:spPr>
      </p:pic>
    </p:spTree>
    <p:extLst>
      <p:ext uri="{BB962C8B-B14F-4D97-AF65-F5344CB8AC3E}">
        <p14:creationId xmlns:p14="http://schemas.microsoft.com/office/powerpoint/2010/main" val="1141801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22FD0-A1EA-6F21-5855-4D44B26FF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01F63-C0F2-6BDB-B7CB-62D4D61F732F}"/>
              </a:ext>
            </a:extLst>
          </p:cNvPr>
          <p:cNvSpPr>
            <a:spLocks noGrp="1"/>
          </p:cNvSpPr>
          <p:nvPr>
            <p:ph type="title"/>
          </p:nvPr>
        </p:nvSpPr>
        <p:spPr>
          <a:xfrm>
            <a:off x="433055" y="365125"/>
            <a:ext cx="10013195" cy="1325563"/>
          </a:xfrm>
        </p:spPr>
        <p:txBody>
          <a:bodyPr/>
          <a:lstStyle/>
          <a:p>
            <a:r>
              <a:rPr lang="en-US" dirty="0"/>
              <a:t>Task- Reconstruct hit positions</a:t>
            </a:r>
          </a:p>
        </p:txBody>
      </p:sp>
      <p:pic>
        <p:nvPicPr>
          <p:cNvPr id="9" name="Picture 8">
            <a:extLst>
              <a:ext uri="{FF2B5EF4-FFF2-40B4-BE49-F238E27FC236}">
                <a16:creationId xmlns:a16="http://schemas.microsoft.com/office/drawing/2014/main" id="{C2CB8A74-A172-5902-B657-F0F2AA8518F8}"/>
              </a:ext>
            </a:extLst>
          </p:cNvPr>
          <p:cNvPicPr>
            <a:picLocks noChangeAspect="1"/>
          </p:cNvPicPr>
          <p:nvPr/>
        </p:nvPicPr>
        <p:blipFill>
          <a:blip r:embed="rId2"/>
          <a:stretch>
            <a:fillRect/>
          </a:stretch>
        </p:blipFill>
        <p:spPr>
          <a:xfrm>
            <a:off x="713045" y="1405468"/>
            <a:ext cx="2758287" cy="4947718"/>
          </a:xfrm>
          <a:prstGeom prst="rect">
            <a:avLst/>
          </a:prstGeom>
        </p:spPr>
      </p:pic>
      <p:pic>
        <p:nvPicPr>
          <p:cNvPr id="11" name="Picture 10">
            <a:extLst>
              <a:ext uri="{FF2B5EF4-FFF2-40B4-BE49-F238E27FC236}">
                <a16:creationId xmlns:a16="http://schemas.microsoft.com/office/drawing/2014/main" id="{B8E9DBC5-0EE9-F1DB-FD02-47E8516E1621}"/>
              </a:ext>
            </a:extLst>
          </p:cNvPr>
          <p:cNvPicPr>
            <a:picLocks noChangeAspect="1"/>
          </p:cNvPicPr>
          <p:nvPr/>
        </p:nvPicPr>
        <p:blipFill>
          <a:blip r:embed="rId3"/>
          <a:stretch>
            <a:fillRect/>
          </a:stretch>
        </p:blipFill>
        <p:spPr>
          <a:xfrm>
            <a:off x="4336038" y="1654733"/>
            <a:ext cx="5646162" cy="4236568"/>
          </a:xfrm>
          <a:prstGeom prst="rect">
            <a:avLst/>
          </a:prstGeom>
        </p:spPr>
      </p:pic>
    </p:spTree>
    <p:extLst>
      <p:ext uri="{BB962C8B-B14F-4D97-AF65-F5344CB8AC3E}">
        <p14:creationId xmlns:p14="http://schemas.microsoft.com/office/powerpoint/2010/main" val="1444272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DD7A-C92F-C494-EB89-AD0932EA4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6C94A-50FE-90AE-7653-FEB24A9B9B10}"/>
              </a:ext>
            </a:extLst>
          </p:cNvPr>
          <p:cNvSpPr>
            <a:spLocks noGrp="1"/>
          </p:cNvSpPr>
          <p:nvPr>
            <p:ph type="title"/>
          </p:nvPr>
        </p:nvSpPr>
        <p:spPr>
          <a:xfrm>
            <a:off x="433055" y="365125"/>
            <a:ext cx="10013195" cy="1325563"/>
          </a:xfrm>
        </p:spPr>
        <p:txBody>
          <a:bodyPr/>
          <a:lstStyle/>
          <a:p>
            <a:r>
              <a:rPr lang="en-US"/>
              <a:t>Task- Generate resolution plots</a:t>
            </a:r>
          </a:p>
        </p:txBody>
      </p:sp>
      <p:sp>
        <p:nvSpPr>
          <p:cNvPr id="6" name="Content Placeholder 5">
            <a:extLst>
              <a:ext uri="{FF2B5EF4-FFF2-40B4-BE49-F238E27FC236}">
                <a16:creationId xmlns:a16="http://schemas.microsoft.com/office/drawing/2014/main" id="{24A721D6-34E7-C254-1D5B-95CF1B5E7E27}"/>
              </a:ext>
            </a:extLst>
          </p:cNvPr>
          <p:cNvSpPr>
            <a:spLocks noGrp="1"/>
          </p:cNvSpPr>
          <p:nvPr>
            <p:ph sz="half" idx="1"/>
          </p:nvPr>
        </p:nvSpPr>
        <p:spPr>
          <a:xfrm>
            <a:off x="429322" y="1825625"/>
            <a:ext cx="10014724" cy="4460195"/>
          </a:xfrm>
        </p:spPr>
        <p:txBody>
          <a:bodyPr vert="horz" lIns="91440" tIns="45720" rIns="91440" bIns="45720" rtlCol="0" anchor="t">
            <a:normAutofit/>
          </a:bodyPr>
          <a:lstStyle/>
          <a:p>
            <a:endParaRPr lang="en-US">
              <a:latin typeface="Verdana"/>
              <a:ea typeface="Verdana"/>
            </a:endParaRPr>
          </a:p>
        </p:txBody>
      </p:sp>
      <p:pic>
        <p:nvPicPr>
          <p:cNvPr id="4" name="Screen Recording 2026-03-30 at 12.06.51 PM">
            <a:hlinkClick r:id="" action="ppaction://media"/>
            <a:extLst>
              <a:ext uri="{FF2B5EF4-FFF2-40B4-BE49-F238E27FC236}">
                <a16:creationId xmlns:a16="http://schemas.microsoft.com/office/drawing/2014/main" id="{854BF82F-CC56-70C7-2C5C-EC7964DF7B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8625" y="1822847"/>
            <a:ext cx="10007203" cy="4468416"/>
          </a:xfrm>
          <a:prstGeom prst="rect">
            <a:avLst/>
          </a:prstGeom>
        </p:spPr>
      </p:pic>
    </p:spTree>
    <p:extLst>
      <p:ext uri="{BB962C8B-B14F-4D97-AF65-F5344CB8AC3E}">
        <p14:creationId xmlns:p14="http://schemas.microsoft.com/office/powerpoint/2010/main" val="392775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BD60-8D1C-E908-074D-21C4AAC7F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416B6-5BDE-6F9D-EC11-05833CCC3835}"/>
              </a:ext>
            </a:extLst>
          </p:cNvPr>
          <p:cNvSpPr>
            <a:spLocks noGrp="1"/>
          </p:cNvSpPr>
          <p:nvPr>
            <p:ph type="title"/>
          </p:nvPr>
        </p:nvSpPr>
        <p:spPr>
          <a:xfrm>
            <a:off x="433055" y="365125"/>
            <a:ext cx="10013195" cy="1325563"/>
          </a:xfrm>
        </p:spPr>
        <p:txBody>
          <a:bodyPr/>
          <a:lstStyle/>
          <a:p>
            <a:r>
              <a:rPr lang="en-US"/>
              <a:t>Task- Generate resolution plots</a:t>
            </a:r>
          </a:p>
        </p:txBody>
      </p:sp>
      <p:sp>
        <p:nvSpPr>
          <p:cNvPr id="6" name="Content Placeholder 5">
            <a:extLst>
              <a:ext uri="{FF2B5EF4-FFF2-40B4-BE49-F238E27FC236}">
                <a16:creationId xmlns:a16="http://schemas.microsoft.com/office/drawing/2014/main" id="{1CD8AACB-B065-14CA-90EF-5A49EF84D28C}"/>
              </a:ext>
            </a:extLst>
          </p:cNvPr>
          <p:cNvSpPr>
            <a:spLocks noGrp="1"/>
          </p:cNvSpPr>
          <p:nvPr>
            <p:ph sz="half" idx="1"/>
          </p:nvPr>
        </p:nvSpPr>
        <p:spPr>
          <a:xfrm>
            <a:off x="429322" y="1825625"/>
            <a:ext cx="9657536" cy="4388758"/>
          </a:xfrm>
        </p:spPr>
        <p:txBody>
          <a:bodyPr vert="horz" lIns="91440" tIns="45720" rIns="91440" bIns="45720" rtlCol="0" anchor="t">
            <a:normAutofit lnSpcReduction="10000"/>
          </a:bodyPr>
          <a:lstStyle/>
          <a:p>
            <a:pPr>
              <a:buFont typeface="Arial"/>
              <a:buChar char="•"/>
            </a:pPr>
            <a:r>
              <a:rPr lang="en-US">
                <a:latin typeface="Verdana"/>
                <a:ea typeface="Verdana"/>
              </a:rPr>
              <a:t>Filter and preprocess the data of each event.</a:t>
            </a:r>
            <a:endParaRPr lang="en-US"/>
          </a:p>
          <a:p>
            <a:pPr>
              <a:buFont typeface="Arial"/>
              <a:buChar char="•"/>
            </a:pPr>
            <a:endParaRPr lang="en-US">
              <a:latin typeface="Verdana"/>
              <a:ea typeface="Verdana"/>
            </a:endParaRPr>
          </a:p>
          <a:p>
            <a:pPr>
              <a:buFont typeface="Arial"/>
              <a:buChar char="•"/>
            </a:pPr>
            <a:r>
              <a:rPr lang="en-US">
                <a:latin typeface="Verdana"/>
                <a:ea typeface="Verdana"/>
              </a:rPr>
              <a:t>Gathered good/useful events.</a:t>
            </a:r>
            <a:endParaRPr lang="en-US"/>
          </a:p>
          <a:p>
            <a:pPr>
              <a:buFont typeface="Arial"/>
              <a:buChar char="•"/>
            </a:pPr>
            <a:endParaRPr lang="en-US">
              <a:latin typeface="Verdana"/>
              <a:ea typeface="Verdana"/>
            </a:endParaRPr>
          </a:p>
          <a:p>
            <a:pPr>
              <a:buFont typeface="Arial"/>
              <a:buChar char="•"/>
            </a:pPr>
            <a:r>
              <a:rPr lang="en-US">
                <a:latin typeface="Verdana"/>
                <a:ea typeface="Verdana"/>
              </a:rPr>
              <a:t>Match the hits of an event into (x, y) pairs.</a:t>
            </a:r>
          </a:p>
          <a:p>
            <a:pPr>
              <a:buFont typeface="Arial"/>
              <a:buChar char="•"/>
            </a:pPr>
            <a:endParaRPr lang="en-US">
              <a:latin typeface="Verdana"/>
              <a:ea typeface="Verdana"/>
            </a:endParaRPr>
          </a:p>
          <a:p>
            <a:pPr>
              <a:buFont typeface="Arial"/>
              <a:buChar char="•"/>
            </a:pPr>
            <a:r>
              <a:rPr lang="en-US">
                <a:latin typeface="Verdana"/>
                <a:ea typeface="Verdana"/>
              </a:rPr>
              <a:t>Get the corresponding z value(</a:t>
            </a:r>
            <a:r>
              <a:rPr lang="en-US" err="1">
                <a:latin typeface="Verdana"/>
                <a:ea typeface="Verdana"/>
              </a:rPr>
              <a:t>adc</a:t>
            </a:r>
            <a:r>
              <a:rPr lang="en-US">
                <a:latin typeface="Verdana"/>
                <a:ea typeface="Verdana"/>
              </a:rPr>
              <a:t>) by calculating center of mass.</a:t>
            </a:r>
            <a:endParaRPr lang="en-US"/>
          </a:p>
          <a:p>
            <a:pPr>
              <a:buFont typeface="Arial"/>
              <a:buChar char="•"/>
            </a:pPr>
            <a:endParaRPr lang="en-US"/>
          </a:p>
          <a:p>
            <a:pPr>
              <a:buFont typeface="Arial"/>
              <a:buChar char="•"/>
            </a:pPr>
            <a:r>
              <a:rPr lang="en-US">
                <a:latin typeface="Verdana"/>
                <a:ea typeface="Verdana"/>
              </a:rPr>
              <a:t>Plot the resulting grid.</a:t>
            </a:r>
            <a:endParaRPr lang="en-US"/>
          </a:p>
          <a:p>
            <a:pPr marL="0" indent="0">
              <a:buNone/>
            </a:pPr>
            <a:endParaRPr lang="en-US"/>
          </a:p>
        </p:txBody>
      </p:sp>
    </p:spTree>
    <p:extLst>
      <p:ext uri="{BB962C8B-B14F-4D97-AF65-F5344CB8AC3E}">
        <p14:creationId xmlns:p14="http://schemas.microsoft.com/office/powerpoint/2010/main" val="331966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52E6E-E3BE-8ABA-9ECC-3525460AFB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218651-1B79-3161-BCA0-0CE7D68249BF}"/>
              </a:ext>
            </a:extLst>
          </p:cNvPr>
          <p:cNvSpPr>
            <a:spLocks noGrp="1"/>
          </p:cNvSpPr>
          <p:nvPr>
            <p:ph type="title"/>
          </p:nvPr>
        </p:nvSpPr>
        <p:spPr>
          <a:xfrm>
            <a:off x="433055" y="365125"/>
            <a:ext cx="10996945" cy="1325563"/>
          </a:xfrm>
        </p:spPr>
        <p:txBody>
          <a:bodyPr/>
          <a:lstStyle/>
          <a:p>
            <a:r>
              <a:rPr lang="en-US" dirty="0"/>
              <a:t>Task- Investigate AMORE-SRS representation</a:t>
            </a:r>
          </a:p>
        </p:txBody>
      </p:sp>
      <p:pic>
        <p:nvPicPr>
          <p:cNvPr id="8" name="Picture 7">
            <a:extLst>
              <a:ext uri="{FF2B5EF4-FFF2-40B4-BE49-F238E27FC236}">
                <a16:creationId xmlns:a16="http://schemas.microsoft.com/office/drawing/2014/main" id="{9AC383EB-C113-95F2-3654-89FF7171FF66}"/>
              </a:ext>
            </a:extLst>
          </p:cNvPr>
          <p:cNvPicPr>
            <a:picLocks noChangeAspect="1"/>
          </p:cNvPicPr>
          <p:nvPr/>
        </p:nvPicPr>
        <p:blipFill>
          <a:blip r:embed="rId2"/>
          <a:stretch>
            <a:fillRect/>
          </a:stretch>
        </p:blipFill>
        <p:spPr>
          <a:xfrm>
            <a:off x="4949631" y="1690688"/>
            <a:ext cx="5055706" cy="4178029"/>
          </a:xfrm>
          <a:prstGeom prst="rect">
            <a:avLst/>
          </a:prstGeom>
        </p:spPr>
      </p:pic>
      <p:pic>
        <p:nvPicPr>
          <p:cNvPr id="12" name="Picture 11">
            <a:extLst>
              <a:ext uri="{FF2B5EF4-FFF2-40B4-BE49-F238E27FC236}">
                <a16:creationId xmlns:a16="http://schemas.microsoft.com/office/drawing/2014/main" id="{36544207-1AB4-89EF-ACF5-EAD86D89612C}"/>
              </a:ext>
            </a:extLst>
          </p:cNvPr>
          <p:cNvPicPr>
            <a:picLocks noChangeAspect="1"/>
          </p:cNvPicPr>
          <p:nvPr/>
        </p:nvPicPr>
        <p:blipFill>
          <a:blip r:embed="rId3"/>
          <a:stretch>
            <a:fillRect/>
          </a:stretch>
        </p:blipFill>
        <p:spPr>
          <a:xfrm>
            <a:off x="587166" y="4515548"/>
            <a:ext cx="3798567" cy="1451683"/>
          </a:xfrm>
          <a:prstGeom prst="rect">
            <a:avLst/>
          </a:prstGeom>
        </p:spPr>
      </p:pic>
      <p:pic>
        <p:nvPicPr>
          <p:cNvPr id="5" name="Picture 4">
            <a:extLst>
              <a:ext uri="{FF2B5EF4-FFF2-40B4-BE49-F238E27FC236}">
                <a16:creationId xmlns:a16="http://schemas.microsoft.com/office/drawing/2014/main" id="{AF65B3FC-EDA4-816D-C082-A65AB3B9EABA}"/>
              </a:ext>
            </a:extLst>
          </p:cNvPr>
          <p:cNvPicPr>
            <a:picLocks noChangeAspect="1"/>
          </p:cNvPicPr>
          <p:nvPr/>
        </p:nvPicPr>
        <p:blipFill>
          <a:blip r:embed="rId4"/>
          <a:stretch>
            <a:fillRect/>
          </a:stretch>
        </p:blipFill>
        <p:spPr>
          <a:xfrm>
            <a:off x="396755" y="1827375"/>
            <a:ext cx="780140" cy="1107294"/>
          </a:xfrm>
          <a:prstGeom prst="rect">
            <a:avLst/>
          </a:prstGeom>
        </p:spPr>
      </p:pic>
      <p:pic>
        <p:nvPicPr>
          <p:cNvPr id="7" name="Picture 6">
            <a:extLst>
              <a:ext uri="{FF2B5EF4-FFF2-40B4-BE49-F238E27FC236}">
                <a16:creationId xmlns:a16="http://schemas.microsoft.com/office/drawing/2014/main" id="{00B98A6D-27A0-A92E-7E7C-F593CFBCBF5C}"/>
              </a:ext>
            </a:extLst>
          </p:cNvPr>
          <p:cNvPicPr>
            <a:picLocks noChangeAspect="1"/>
          </p:cNvPicPr>
          <p:nvPr/>
        </p:nvPicPr>
        <p:blipFill>
          <a:blip r:embed="rId4"/>
          <a:stretch>
            <a:fillRect/>
          </a:stretch>
        </p:blipFill>
        <p:spPr>
          <a:xfrm>
            <a:off x="433055" y="3016251"/>
            <a:ext cx="780139" cy="1107293"/>
          </a:xfrm>
          <a:prstGeom prst="rect">
            <a:avLst/>
          </a:prstGeom>
        </p:spPr>
      </p:pic>
      <p:pic>
        <p:nvPicPr>
          <p:cNvPr id="11" name="Picture 10">
            <a:extLst>
              <a:ext uri="{FF2B5EF4-FFF2-40B4-BE49-F238E27FC236}">
                <a16:creationId xmlns:a16="http://schemas.microsoft.com/office/drawing/2014/main" id="{D7D96A97-7D15-0B09-DE40-2613B4957280}"/>
              </a:ext>
            </a:extLst>
          </p:cNvPr>
          <p:cNvPicPr>
            <a:picLocks noChangeAspect="1"/>
          </p:cNvPicPr>
          <p:nvPr/>
        </p:nvPicPr>
        <p:blipFill>
          <a:blip r:embed="rId5"/>
          <a:stretch>
            <a:fillRect/>
          </a:stretch>
        </p:blipFill>
        <p:spPr>
          <a:xfrm>
            <a:off x="1339163" y="1944371"/>
            <a:ext cx="2630024" cy="1971456"/>
          </a:xfrm>
          <a:prstGeom prst="rect">
            <a:avLst/>
          </a:prstGeom>
        </p:spPr>
      </p:pic>
      <p:sp>
        <p:nvSpPr>
          <p:cNvPr id="13" name="TextBox 12">
            <a:extLst>
              <a:ext uri="{FF2B5EF4-FFF2-40B4-BE49-F238E27FC236}">
                <a16:creationId xmlns:a16="http://schemas.microsoft.com/office/drawing/2014/main" id="{A79CDE13-340C-69B5-AE12-4FD1CCCA5E0E}"/>
              </a:ext>
            </a:extLst>
          </p:cNvPr>
          <p:cNvSpPr txBox="1"/>
          <p:nvPr/>
        </p:nvSpPr>
        <p:spPr>
          <a:xfrm>
            <a:off x="1663699" y="1604536"/>
            <a:ext cx="1828800" cy="369332"/>
          </a:xfrm>
          <a:prstGeom prst="rect">
            <a:avLst/>
          </a:prstGeom>
          <a:noFill/>
        </p:spPr>
        <p:txBody>
          <a:bodyPr wrap="square" rtlCol="0">
            <a:spAutoFit/>
          </a:bodyPr>
          <a:lstStyle/>
          <a:p>
            <a:r>
              <a:rPr lang="en-US" sz="1800" kern="1200" dirty="0">
                <a:solidFill>
                  <a:schemeClr val="tx1"/>
                </a:solidFill>
                <a:latin typeface="+mn-lt"/>
                <a:ea typeface="+mn-ea"/>
                <a:cs typeface="+mn-cs"/>
              </a:rPr>
              <a:t>Planar Tracker</a:t>
            </a:r>
          </a:p>
        </p:txBody>
      </p:sp>
    </p:spTree>
    <p:extLst>
      <p:ext uri="{BB962C8B-B14F-4D97-AF65-F5344CB8AC3E}">
        <p14:creationId xmlns:p14="http://schemas.microsoft.com/office/powerpoint/2010/main" val="424302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14CED-8A56-6A48-98F0-744769896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1AD13D-DB65-44BE-E006-51375E5F3622}"/>
              </a:ext>
            </a:extLst>
          </p:cNvPr>
          <p:cNvSpPr>
            <a:spLocks noGrp="1"/>
          </p:cNvSpPr>
          <p:nvPr>
            <p:ph type="title"/>
          </p:nvPr>
        </p:nvSpPr>
        <p:spPr>
          <a:xfrm>
            <a:off x="433055" y="365125"/>
            <a:ext cx="10013195" cy="1325563"/>
          </a:xfrm>
        </p:spPr>
        <p:txBody>
          <a:bodyPr/>
          <a:lstStyle/>
          <a:p>
            <a:r>
              <a:rPr lang="en-US" dirty="0"/>
              <a:t>Milestone 3 Tasks</a:t>
            </a:r>
          </a:p>
        </p:txBody>
      </p:sp>
      <p:sp>
        <p:nvSpPr>
          <p:cNvPr id="5" name="Content Placeholder 4">
            <a:extLst>
              <a:ext uri="{FF2B5EF4-FFF2-40B4-BE49-F238E27FC236}">
                <a16:creationId xmlns:a16="http://schemas.microsoft.com/office/drawing/2014/main" id="{DAA5A78A-BC37-A618-5EAE-88B25B61360C}"/>
              </a:ext>
            </a:extLst>
          </p:cNvPr>
          <p:cNvSpPr>
            <a:spLocks noGrp="1"/>
          </p:cNvSpPr>
          <p:nvPr>
            <p:ph sz="half" idx="1"/>
          </p:nvPr>
        </p:nvSpPr>
        <p:spPr>
          <a:xfrm>
            <a:off x="433055" y="2141537"/>
            <a:ext cx="4871224" cy="4351338"/>
          </a:xfrm>
        </p:spPr>
        <p:txBody>
          <a:bodyPr/>
          <a:lstStyle/>
          <a:p>
            <a:pPr>
              <a:buFont typeface="Wingdings" panose="05000000000000000000" pitchFamily="2" charset="2"/>
              <a:buChar char="Ø"/>
            </a:pPr>
            <a:r>
              <a:rPr lang="en-US" dirty="0"/>
              <a:t>Generate cylindrical mapping functions</a:t>
            </a:r>
          </a:p>
          <a:p>
            <a:endParaRPr lang="en-US" dirty="0"/>
          </a:p>
          <a:p>
            <a:r>
              <a:rPr lang="en-US" dirty="0"/>
              <a:t>Resolution plots for cylindrical detector data</a:t>
            </a:r>
          </a:p>
          <a:p>
            <a:endParaRPr lang="en-US" dirty="0"/>
          </a:p>
          <a:p>
            <a:r>
              <a:rPr lang="en-US" dirty="0"/>
              <a:t>Validate cylindrical plots against tracker plots </a:t>
            </a:r>
          </a:p>
          <a:p>
            <a:endParaRPr lang="en-US" dirty="0"/>
          </a:p>
        </p:txBody>
      </p:sp>
      <p:pic>
        <p:nvPicPr>
          <p:cNvPr id="9" name="Picture 8">
            <a:extLst>
              <a:ext uri="{FF2B5EF4-FFF2-40B4-BE49-F238E27FC236}">
                <a16:creationId xmlns:a16="http://schemas.microsoft.com/office/drawing/2014/main" id="{F17B2B15-FA83-5900-6A7A-EBF3EAC49334}"/>
              </a:ext>
            </a:extLst>
          </p:cNvPr>
          <p:cNvPicPr>
            <a:picLocks noChangeAspect="1"/>
          </p:cNvPicPr>
          <p:nvPr/>
        </p:nvPicPr>
        <p:blipFill>
          <a:blip r:embed="rId2"/>
          <a:stretch>
            <a:fillRect/>
          </a:stretch>
        </p:blipFill>
        <p:spPr>
          <a:xfrm>
            <a:off x="5693652" y="3917949"/>
            <a:ext cx="1803853" cy="2369608"/>
          </a:xfrm>
          <a:prstGeom prst="rect">
            <a:avLst/>
          </a:prstGeom>
        </p:spPr>
      </p:pic>
      <p:pic>
        <p:nvPicPr>
          <p:cNvPr id="10" name="Picture 9">
            <a:extLst>
              <a:ext uri="{FF2B5EF4-FFF2-40B4-BE49-F238E27FC236}">
                <a16:creationId xmlns:a16="http://schemas.microsoft.com/office/drawing/2014/main" id="{497C242A-BA97-A1C0-1D70-5385A671490E}"/>
              </a:ext>
            </a:extLst>
          </p:cNvPr>
          <p:cNvPicPr>
            <a:picLocks noChangeAspect="1"/>
          </p:cNvPicPr>
          <p:nvPr/>
        </p:nvPicPr>
        <p:blipFill>
          <a:blip r:embed="rId3"/>
          <a:stretch>
            <a:fillRect/>
          </a:stretch>
        </p:blipFill>
        <p:spPr>
          <a:xfrm>
            <a:off x="5960265" y="396126"/>
            <a:ext cx="5104005" cy="3490822"/>
          </a:xfrm>
          <a:prstGeom prst="rect">
            <a:avLst/>
          </a:prstGeom>
        </p:spPr>
      </p:pic>
      <p:pic>
        <p:nvPicPr>
          <p:cNvPr id="14" name="Picture 13">
            <a:extLst>
              <a:ext uri="{FF2B5EF4-FFF2-40B4-BE49-F238E27FC236}">
                <a16:creationId xmlns:a16="http://schemas.microsoft.com/office/drawing/2014/main" id="{79ADEED2-655A-E596-BFD9-E83D563FE9EF}"/>
              </a:ext>
            </a:extLst>
          </p:cNvPr>
          <p:cNvPicPr>
            <a:picLocks noChangeAspect="1"/>
          </p:cNvPicPr>
          <p:nvPr/>
        </p:nvPicPr>
        <p:blipFill>
          <a:blip r:embed="rId4"/>
          <a:stretch>
            <a:fillRect/>
          </a:stretch>
        </p:blipFill>
        <p:spPr>
          <a:xfrm>
            <a:off x="7886878" y="4016751"/>
            <a:ext cx="2086855" cy="2213037"/>
          </a:xfrm>
          <a:prstGeom prst="rect">
            <a:avLst/>
          </a:prstGeom>
        </p:spPr>
      </p:pic>
    </p:spTree>
    <p:extLst>
      <p:ext uri="{BB962C8B-B14F-4D97-AF65-F5344CB8AC3E}">
        <p14:creationId xmlns:p14="http://schemas.microsoft.com/office/powerpoint/2010/main" val="4190070219"/>
      </p:ext>
    </p:extLst>
  </p:cSld>
  <p:clrMapOvr>
    <a:masterClrMapping/>
  </p:clrMapOvr>
</p:sld>
</file>

<file path=ppt/theme/theme1.xml><?xml version="1.0" encoding="utf-8"?>
<a:theme xmlns:a="http://schemas.openxmlformats.org/drawingml/2006/main" name="Cover/Closing Slide">
  <a:themeElements>
    <a:clrScheme name="FL Tech">
      <a:dk1>
        <a:srgbClr val="000000"/>
      </a:dk1>
      <a:lt1>
        <a:srgbClr val="FFFFFF"/>
      </a:lt1>
      <a:dk2>
        <a:srgbClr val="44546A"/>
      </a:dk2>
      <a:lt2>
        <a:srgbClr val="E7E6E6"/>
      </a:lt2>
      <a:accent1>
        <a:srgbClr val="830C2C"/>
      </a:accent1>
      <a:accent2>
        <a:srgbClr val="AB936C"/>
      </a:accent2>
      <a:accent3>
        <a:srgbClr val="A5A5A5"/>
      </a:accent3>
      <a:accent4>
        <a:srgbClr val="F39028"/>
      </a:accent4>
      <a:accent5>
        <a:srgbClr val="00556B"/>
      </a:accent5>
      <a:accent6>
        <a:srgbClr val="FBC544"/>
      </a:accent6>
      <a:hlink>
        <a:srgbClr val="084771"/>
      </a:hlink>
      <a:folHlink>
        <a:srgbClr val="5D22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721_PPT_Template" id="{113628D0-474F-6D42-9247-3EBD2FC110FB}" vid="{861196A2-A4DB-A94B-ACB5-524626F30A24}"/>
    </a:ext>
  </a:extLst>
</a:theme>
</file>

<file path=ppt/theme/theme2.xml><?xml version="1.0" encoding="utf-8"?>
<a:theme xmlns:a="http://schemas.openxmlformats.org/drawingml/2006/main" name="Transition/Section Header Slide">
  <a:themeElements>
    <a:clrScheme name="FL Tech">
      <a:dk1>
        <a:srgbClr val="000000"/>
      </a:dk1>
      <a:lt1>
        <a:srgbClr val="FFFFFF"/>
      </a:lt1>
      <a:dk2>
        <a:srgbClr val="44546A"/>
      </a:dk2>
      <a:lt2>
        <a:srgbClr val="E7E6E6"/>
      </a:lt2>
      <a:accent1>
        <a:srgbClr val="830C2C"/>
      </a:accent1>
      <a:accent2>
        <a:srgbClr val="AB936C"/>
      </a:accent2>
      <a:accent3>
        <a:srgbClr val="A5A5A5"/>
      </a:accent3>
      <a:accent4>
        <a:srgbClr val="F39028"/>
      </a:accent4>
      <a:accent5>
        <a:srgbClr val="00556B"/>
      </a:accent5>
      <a:accent6>
        <a:srgbClr val="FBC544"/>
      </a:accent6>
      <a:hlink>
        <a:srgbClr val="084771"/>
      </a:hlink>
      <a:folHlink>
        <a:srgbClr val="5D22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721_PPT_Template" id="{113628D0-474F-6D42-9247-3EBD2FC110FB}" vid="{620AE499-6642-884E-8A4E-58C5FAE62F5E}"/>
    </a:ext>
  </a:extLst>
</a:theme>
</file>

<file path=ppt/theme/theme3.xml><?xml version="1.0" encoding="utf-8"?>
<a:theme xmlns:a="http://schemas.openxmlformats.org/drawingml/2006/main" name="Main Content">
  <a:themeElements>
    <a:clrScheme name="FL Tech">
      <a:dk1>
        <a:srgbClr val="000000"/>
      </a:dk1>
      <a:lt1>
        <a:srgbClr val="FFFFFF"/>
      </a:lt1>
      <a:dk2>
        <a:srgbClr val="44546A"/>
      </a:dk2>
      <a:lt2>
        <a:srgbClr val="E7E6E6"/>
      </a:lt2>
      <a:accent1>
        <a:srgbClr val="830C2C"/>
      </a:accent1>
      <a:accent2>
        <a:srgbClr val="AB936C"/>
      </a:accent2>
      <a:accent3>
        <a:srgbClr val="A5A5A5"/>
      </a:accent3>
      <a:accent4>
        <a:srgbClr val="F39028"/>
      </a:accent4>
      <a:accent5>
        <a:srgbClr val="00556B"/>
      </a:accent5>
      <a:accent6>
        <a:srgbClr val="FBC544"/>
      </a:accent6>
      <a:hlink>
        <a:srgbClr val="084771"/>
      </a:hlink>
      <a:folHlink>
        <a:srgbClr val="5D22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0721_PPT_Template" id="{113628D0-474F-6D42-9247-3EBD2FC110FB}" vid="{EA3D9DDE-E95D-D548-AFAD-3566092BCB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9D3B10EC84D740B5DC57C864E3EC7E" ma:contentTypeVersion="15" ma:contentTypeDescription="Create a new document." ma:contentTypeScope="" ma:versionID="efe7a530a47aa223ff3b152a09a52b2e">
  <xsd:schema xmlns:xsd="http://www.w3.org/2001/XMLSchema" xmlns:xs="http://www.w3.org/2001/XMLSchema" xmlns:p="http://schemas.microsoft.com/office/2006/metadata/properties" xmlns:ns2="de9e50fb-c4e0-48a3-969a-891efa390dc3" xmlns:ns3="96c8d0f1-3a28-4d0b-9e62-b19397c40643" targetNamespace="http://schemas.microsoft.com/office/2006/metadata/properties" ma:root="true" ma:fieldsID="111e7ccbdbf00b8bfe5310ba27268f83" ns2:_="" ns3:_="">
    <xsd:import namespace="de9e50fb-c4e0-48a3-969a-891efa390dc3"/>
    <xsd:import namespace="96c8d0f1-3a28-4d0b-9e62-b19397c4064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e50fb-c4e0-48a3-969a-891efa390dc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a0b5cae-96a4-47e3-a5b0-3b4fac28d37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c8d0f1-3a28-4d0b-9e62-b19397c4064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7f2e721-a566-4d82-867d-946207887f22}" ma:internalName="TaxCatchAll" ma:showField="CatchAllData" ma:web="96c8d0f1-3a28-4d0b-9e62-b19397c4064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6c8d0f1-3a28-4d0b-9e62-b19397c40643" xsi:nil="true"/>
    <lcf76f155ced4ddcb4097134ff3c332f xmlns="de9e50fb-c4e0-48a3-969a-891efa390dc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623667B-398F-4822-85A5-E9470A8F38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9e50fb-c4e0-48a3-969a-891efa390dc3"/>
    <ds:schemaRef ds:uri="96c8d0f1-3a28-4d0b-9e62-b19397c406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C1873F-00AF-4854-8A8E-073E8D3D0BC5}">
  <ds:schemaRefs>
    <ds:schemaRef ds:uri="http://schemas.microsoft.com/sharepoint/v3/contenttype/forms"/>
  </ds:schemaRefs>
</ds:datastoreItem>
</file>

<file path=customXml/itemProps3.xml><?xml version="1.0" encoding="utf-8"?>
<ds:datastoreItem xmlns:ds="http://schemas.openxmlformats.org/officeDocument/2006/customXml" ds:itemID="{B74E2C94-F9F9-436C-BA8B-11BAF091346E}">
  <ds:schemaRefs>
    <ds:schemaRef ds:uri="http://www.w3.org/XML/1998/namespace"/>
    <ds:schemaRef ds:uri="de9e50fb-c4e0-48a3-969a-891efa390dc3"/>
    <ds:schemaRef ds:uri="http://purl.org/dc/term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96c8d0f1-3a28-4d0b-9e62-b19397c4064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Project Plan (1)</Template>
  <TotalTime>6543</TotalTime>
  <Words>681</Words>
  <Application>Microsoft Office PowerPoint</Application>
  <PresentationFormat>Widescreen</PresentationFormat>
  <Paragraphs>68</Paragraphs>
  <Slides>17</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Impact</vt:lpstr>
      <vt:lpstr>Verdana</vt:lpstr>
      <vt:lpstr>Wingdings</vt:lpstr>
      <vt:lpstr>Cover/Closing Slide</vt:lpstr>
      <vt:lpstr>Transition/Section Header Slide</vt:lpstr>
      <vt:lpstr>Main Content</vt:lpstr>
      <vt:lpstr>Mapping for a Cylindrical Micro-Resistive Well Detector</vt:lpstr>
      <vt:lpstr>People</vt:lpstr>
      <vt:lpstr>Overview</vt:lpstr>
      <vt:lpstr>Milestone 2 Task Matrix</vt:lpstr>
      <vt:lpstr>Task- Reconstruct hit positions</vt:lpstr>
      <vt:lpstr>Task- Generate resolution plots</vt:lpstr>
      <vt:lpstr>Task- Generate resolution plots</vt:lpstr>
      <vt:lpstr>Task- Investigate AMORE-SRS representation</vt:lpstr>
      <vt:lpstr>Milestone 3 Tasks</vt:lpstr>
      <vt:lpstr>Milestone 3 Tasks</vt:lpstr>
      <vt:lpstr>Milestone 3 Tasks</vt:lpstr>
      <vt:lpstr>Milestone 3 Task Matrix</vt:lpstr>
      <vt:lpstr>Thank you for listening</vt:lpstr>
      <vt:lpstr>Definitions</vt:lpstr>
      <vt:lpstr>Definitions cont.</vt:lpstr>
      <vt:lpstr>Channel Orientations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Summer Mueller</dc:creator>
  <cp:lastModifiedBy>Summer Mueller</cp:lastModifiedBy>
  <cp:revision>3</cp:revision>
  <dcterms:created xsi:type="dcterms:W3CDTF">2026-02-23T06:28:47Z</dcterms:created>
  <dcterms:modified xsi:type="dcterms:W3CDTF">2026-03-30T17:07:40Z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0x010100B29D3B10EC84D740B5DC57C864E3EC7E</vt:lpwstr>
  </property>
  <property fmtid="{D5CDD505-2E9C-101B-9397-08002B2CF9AE}" pid="3" name="MediaServiceImageTags">
    <vt:lpwstr/>
  </property>
</Properties>
</file>